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9" r:id="rId7"/>
    <p:sldId id="270" r:id="rId8"/>
    <p:sldId id="271" r:id="rId9"/>
    <p:sldId id="272" r:id="rId10"/>
    <p:sldId id="273" r:id="rId11"/>
    <p:sldId id="276" r:id="rId12"/>
    <p:sldId id="277" r:id="rId13"/>
    <p:sldId id="279" r:id="rId14"/>
    <p:sldId id="278" r:id="rId15"/>
    <p:sldId id="274" r:id="rId16"/>
    <p:sldId id="275" r:id="rId17"/>
    <p:sldId id="280"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0433"/>
    <a:srgbClr val="FF9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AA02-6EAF-4698-A446-D3DB0F211E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F1B499-B09F-426B-93F2-E39CCF76C1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FA3C77-A83E-4F6B-86D5-90A5F5B25DA2}"/>
              </a:ext>
            </a:extLst>
          </p:cNvPr>
          <p:cNvSpPr>
            <a:spLocks noGrp="1"/>
          </p:cNvSpPr>
          <p:nvPr>
            <p:ph type="dt" sz="half" idx="10"/>
          </p:nvPr>
        </p:nvSpPr>
        <p:spPr/>
        <p:txBody>
          <a:bodyPr/>
          <a:lstStyle/>
          <a:p>
            <a:fld id="{5481C410-5F29-4607-A107-8BCDDBCBDDCA}" type="datetimeFigureOut">
              <a:rPr lang="en-US" smtClean="0"/>
              <a:t>6/1/2025</a:t>
            </a:fld>
            <a:endParaRPr lang="en-US"/>
          </a:p>
        </p:txBody>
      </p:sp>
      <p:sp>
        <p:nvSpPr>
          <p:cNvPr id="5" name="Footer Placeholder 4">
            <a:extLst>
              <a:ext uri="{FF2B5EF4-FFF2-40B4-BE49-F238E27FC236}">
                <a16:creationId xmlns:a16="http://schemas.microsoft.com/office/drawing/2014/main" id="{096765A2-6C69-4434-A86D-B381991DA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A5A7D-A749-419E-A52A-69648BCE3068}"/>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5190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369C-3110-4E49-BF97-849C34E5E2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5FDFCA-9A99-447C-963F-B3F3136099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D1271-1CD0-43D2-9371-51BEE5F7B8AB}"/>
              </a:ext>
            </a:extLst>
          </p:cNvPr>
          <p:cNvSpPr>
            <a:spLocks noGrp="1"/>
          </p:cNvSpPr>
          <p:nvPr>
            <p:ph type="dt" sz="half" idx="10"/>
          </p:nvPr>
        </p:nvSpPr>
        <p:spPr/>
        <p:txBody>
          <a:bodyPr/>
          <a:lstStyle/>
          <a:p>
            <a:fld id="{5481C410-5F29-4607-A107-8BCDDBCBDDCA}" type="datetimeFigureOut">
              <a:rPr lang="en-US" smtClean="0"/>
              <a:t>6/1/2025</a:t>
            </a:fld>
            <a:endParaRPr lang="en-US"/>
          </a:p>
        </p:txBody>
      </p:sp>
      <p:sp>
        <p:nvSpPr>
          <p:cNvPr id="5" name="Footer Placeholder 4">
            <a:extLst>
              <a:ext uri="{FF2B5EF4-FFF2-40B4-BE49-F238E27FC236}">
                <a16:creationId xmlns:a16="http://schemas.microsoft.com/office/drawing/2014/main" id="{2A5CDED3-0405-415C-BC0E-E3F20A793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127D0-379B-42D8-9F42-9D20F0081785}"/>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178413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CAC0A9-3330-4EFA-985E-EA68116D62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3FB08A-CED0-486F-9661-73A2B78FC2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EDC4C-B03F-4D58-A5AD-65F47D9FFAC3}"/>
              </a:ext>
            </a:extLst>
          </p:cNvPr>
          <p:cNvSpPr>
            <a:spLocks noGrp="1"/>
          </p:cNvSpPr>
          <p:nvPr>
            <p:ph type="dt" sz="half" idx="10"/>
          </p:nvPr>
        </p:nvSpPr>
        <p:spPr/>
        <p:txBody>
          <a:bodyPr/>
          <a:lstStyle/>
          <a:p>
            <a:fld id="{5481C410-5F29-4607-A107-8BCDDBCBDDCA}" type="datetimeFigureOut">
              <a:rPr lang="en-US" smtClean="0"/>
              <a:t>6/1/2025</a:t>
            </a:fld>
            <a:endParaRPr lang="en-US"/>
          </a:p>
        </p:txBody>
      </p:sp>
      <p:sp>
        <p:nvSpPr>
          <p:cNvPr id="5" name="Footer Placeholder 4">
            <a:extLst>
              <a:ext uri="{FF2B5EF4-FFF2-40B4-BE49-F238E27FC236}">
                <a16:creationId xmlns:a16="http://schemas.microsoft.com/office/drawing/2014/main" id="{9CFBAB7F-762B-4612-95DF-02DB87DAB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0110C-C390-40F6-A9CB-A693387C1CD2}"/>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06853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44C7-A07E-4535-ABEE-B5AF85E3C7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592A-D2DE-4186-A78A-3A76309858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35CB6-BFD2-40EA-8FB0-69700C86D5AE}"/>
              </a:ext>
            </a:extLst>
          </p:cNvPr>
          <p:cNvSpPr>
            <a:spLocks noGrp="1"/>
          </p:cNvSpPr>
          <p:nvPr>
            <p:ph type="dt" sz="half" idx="10"/>
          </p:nvPr>
        </p:nvSpPr>
        <p:spPr/>
        <p:txBody>
          <a:bodyPr/>
          <a:lstStyle/>
          <a:p>
            <a:fld id="{5481C410-5F29-4607-A107-8BCDDBCBDDCA}" type="datetimeFigureOut">
              <a:rPr lang="en-US" smtClean="0"/>
              <a:t>6/1/2025</a:t>
            </a:fld>
            <a:endParaRPr lang="en-US"/>
          </a:p>
        </p:txBody>
      </p:sp>
      <p:sp>
        <p:nvSpPr>
          <p:cNvPr id="5" name="Footer Placeholder 4">
            <a:extLst>
              <a:ext uri="{FF2B5EF4-FFF2-40B4-BE49-F238E27FC236}">
                <a16:creationId xmlns:a16="http://schemas.microsoft.com/office/drawing/2014/main" id="{9D684511-18DC-4458-8425-8114FD26B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60EDA-47ED-4D8D-86FB-91F6857E6A29}"/>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982578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6099-C040-4EDA-AB0D-B73AA71992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5AB21F-0BDA-44CA-B83B-AAA8D45D2B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3A34A2-8FD4-4EC0-BB0C-7C80D770335D}"/>
              </a:ext>
            </a:extLst>
          </p:cNvPr>
          <p:cNvSpPr>
            <a:spLocks noGrp="1"/>
          </p:cNvSpPr>
          <p:nvPr>
            <p:ph type="dt" sz="half" idx="10"/>
          </p:nvPr>
        </p:nvSpPr>
        <p:spPr/>
        <p:txBody>
          <a:bodyPr/>
          <a:lstStyle/>
          <a:p>
            <a:fld id="{5481C410-5F29-4607-A107-8BCDDBCBDDCA}" type="datetimeFigureOut">
              <a:rPr lang="en-US" smtClean="0"/>
              <a:t>6/1/2025</a:t>
            </a:fld>
            <a:endParaRPr lang="en-US"/>
          </a:p>
        </p:txBody>
      </p:sp>
      <p:sp>
        <p:nvSpPr>
          <p:cNvPr id="5" name="Footer Placeholder 4">
            <a:extLst>
              <a:ext uri="{FF2B5EF4-FFF2-40B4-BE49-F238E27FC236}">
                <a16:creationId xmlns:a16="http://schemas.microsoft.com/office/drawing/2014/main" id="{F0937B57-6B6B-4012-B746-3A45903E8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E2E59-D68F-4E72-AB89-B6A25B0EE650}"/>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8625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FF4C-D18C-43E2-939B-E2B6B7293C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3AF94E-550C-4720-A00D-CC0873B96F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E9786-55CA-444C-BEA5-97536E1180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9E8DC5-466D-457B-AA52-04AB93C14E26}"/>
              </a:ext>
            </a:extLst>
          </p:cNvPr>
          <p:cNvSpPr>
            <a:spLocks noGrp="1"/>
          </p:cNvSpPr>
          <p:nvPr>
            <p:ph type="dt" sz="half" idx="10"/>
          </p:nvPr>
        </p:nvSpPr>
        <p:spPr/>
        <p:txBody>
          <a:bodyPr/>
          <a:lstStyle/>
          <a:p>
            <a:fld id="{5481C410-5F29-4607-A107-8BCDDBCBDDCA}" type="datetimeFigureOut">
              <a:rPr lang="en-US" smtClean="0"/>
              <a:t>6/1/2025</a:t>
            </a:fld>
            <a:endParaRPr lang="en-US"/>
          </a:p>
        </p:txBody>
      </p:sp>
      <p:sp>
        <p:nvSpPr>
          <p:cNvPr id="6" name="Footer Placeholder 5">
            <a:extLst>
              <a:ext uri="{FF2B5EF4-FFF2-40B4-BE49-F238E27FC236}">
                <a16:creationId xmlns:a16="http://schemas.microsoft.com/office/drawing/2014/main" id="{4F98992A-C2E0-4D16-BC83-44F2DDEF8A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27049-3572-49C6-A3E5-A8B80C8EC7D1}"/>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72755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E604-C972-408C-9797-F25CF17885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ABFB90-9CFF-4534-AC81-BACA979A33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F9BD72-9818-44B1-A5A3-CF37EF0DAB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162145-2041-4917-8CA1-2FB1FE38BC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AC003F-D273-4F51-A60D-A57837B332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E9C3A0-8338-4423-873B-138591192749}"/>
              </a:ext>
            </a:extLst>
          </p:cNvPr>
          <p:cNvSpPr>
            <a:spLocks noGrp="1"/>
          </p:cNvSpPr>
          <p:nvPr>
            <p:ph type="dt" sz="half" idx="10"/>
          </p:nvPr>
        </p:nvSpPr>
        <p:spPr/>
        <p:txBody>
          <a:bodyPr/>
          <a:lstStyle/>
          <a:p>
            <a:fld id="{5481C410-5F29-4607-A107-8BCDDBCBDDCA}" type="datetimeFigureOut">
              <a:rPr lang="en-US" smtClean="0"/>
              <a:t>6/1/2025</a:t>
            </a:fld>
            <a:endParaRPr lang="en-US"/>
          </a:p>
        </p:txBody>
      </p:sp>
      <p:sp>
        <p:nvSpPr>
          <p:cNvPr id="8" name="Footer Placeholder 7">
            <a:extLst>
              <a:ext uri="{FF2B5EF4-FFF2-40B4-BE49-F238E27FC236}">
                <a16:creationId xmlns:a16="http://schemas.microsoft.com/office/drawing/2014/main" id="{2CDC58BB-6C4B-4336-A6AE-D816F640AD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8DBF8A-E285-4B56-89AD-EC6093F5B342}"/>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251029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ED30-C892-4373-8F85-F862AB3BDA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F72154-5CA3-4E18-BB1C-81BB895A3EE6}"/>
              </a:ext>
            </a:extLst>
          </p:cNvPr>
          <p:cNvSpPr>
            <a:spLocks noGrp="1"/>
          </p:cNvSpPr>
          <p:nvPr>
            <p:ph type="dt" sz="half" idx="10"/>
          </p:nvPr>
        </p:nvSpPr>
        <p:spPr/>
        <p:txBody>
          <a:bodyPr/>
          <a:lstStyle/>
          <a:p>
            <a:fld id="{5481C410-5F29-4607-A107-8BCDDBCBDDCA}" type="datetimeFigureOut">
              <a:rPr lang="en-US" smtClean="0"/>
              <a:t>6/1/2025</a:t>
            </a:fld>
            <a:endParaRPr lang="en-US"/>
          </a:p>
        </p:txBody>
      </p:sp>
      <p:sp>
        <p:nvSpPr>
          <p:cNvPr id="4" name="Footer Placeholder 3">
            <a:extLst>
              <a:ext uri="{FF2B5EF4-FFF2-40B4-BE49-F238E27FC236}">
                <a16:creationId xmlns:a16="http://schemas.microsoft.com/office/drawing/2014/main" id="{49478D05-17FB-48E5-804E-08FD622968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A82321-4707-4D0A-8060-1A6465BA2B9A}"/>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131999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24323-534D-46FB-B8E1-1541A2A2614A}"/>
              </a:ext>
            </a:extLst>
          </p:cNvPr>
          <p:cNvSpPr>
            <a:spLocks noGrp="1"/>
          </p:cNvSpPr>
          <p:nvPr>
            <p:ph type="dt" sz="half" idx="10"/>
          </p:nvPr>
        </p:nvSpPr>
        <p:spPr/>
        <p:txBody>
          <a:bodyPr/>
          <a:lstStyle/>
          <a:p>
            <a:fld id="{5481C410-5F29-4607-A107-8BCDDBCBDDCA}" type="datetimeFigureOut">
              <a:rPr lang="en-US" smtClean="0"/>
              <a:t>6/1/2025</a:t>
            </a:fld>
            <a:endParaRPr lang="en-US"/>
          </a:p>
        </p:txBody>
      </p:sp>
      <p:sp>
        <p:nvSpPr>
          <p:cNvPr id="3" name="Footer Placeholder 2">
            <a:extLst>
              <a:ext uri="{FF2B5EF4-FFF2-40B4-BE49-F238E27FC236}">
                <a16:creationId xmlns:a16="http://schemas.microsoft.com/office/drawing/2014/main" id="{E1E67FB9-0FE6-4898-B2F3-E73E8C98E3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0F680B-04A6-40F5-8769-28B33D43B692}"/>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09446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CE8A-ED0B-4A67-8FE7-7327209F34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84FF7E-5126-4E46-9746-A4AC4CFB3D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6977CC-F0AB-4EE5-9F48-4A75EC356B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0B2424-5CAA-43CF-807A-A68443D140CD}"/>
              </a:ext>
            </a:extLst>
          </p:cNvPr>
          <p:cNvSpPr>
            <a:spLocks noGrp="1"/>
          </p:cNvSpPr>
          <p:nvPr>
            <p:ph type="dt" sz="half" idx="10"/>
          </p:nvPr>
        </p:nvSpPr>
        <p:spPr/>
        <p:txBody>
          <a:bodyPr/>
          <a:lstStyle/>
          <a:p>
            <a:fld id="{5481C410-5F29-4607-A107-8BCDDBCBDDCA}" type="datetimeFigureOut">
              <a:rPr lang="en-US" smtClean="0"/>
              <a:t>6/1/2025</a:t>
            </a:fld>
            <a:endParaRPr lang="en-US"/>
          </a:p>
        </p:txBody>
      </p:sp>
      <p:sp>
        <p:nvSpPr>
          <p:cNvPr id="6" name="Footer Placeholder 5">
            <a:extLst>
              <a:ext uri="{FF2B5EF4-FFF2-40B4-BE49-F238E27FC236}">
                <a16:creationId xmlns:a16="http://schemas.microsoft.com/office/drawing/2014/main" id="{F98BBB43-B2AD-4EA1-BF63-BC35C150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9FFF7A-4908-4B8B-8C1E-05EFA2864D95}"/>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737559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4934-4AF7-4137-BB5D-305A9D4864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362743-0C3A-4071-BC0F-086884B264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09630-282B-4544-93E6-2AE3DB2A4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83EC8E-6904-4DF1-B96B-C578FA53513E}"/>
              </a:ext>
            </a:extLst>
          </p:cNvPr>
          <p:cNvSpPr>
            <a:spLocks noGrp="1"/>
          </p:cNvSpPr>
          <p:nvPr>
            <p:ph type="dt" sz="half" idx="10"/>
          </p:nvPr>
        </p:nvSpPr>
        <p:spPr/>
        <p:txBody>
          <a:bodyPr/>
          <a:lstStyle/>
          <a:p>
            <a:fld id="{5481C410-5F29-4607-A107-8BCDDBCBDDCA}" type="datetimeFigureOut">
              <a:rPr lang="en-US" smtClean="0"/>
              <a:t>6/1/2025</a:t>
            </a:fld>
            <a:endParaRPr lang="en-US"/>
          </a:p>
        </p:txBody>
      </p:sp>
      <p:sp>
        <p:nvSpPr>
          <p:cNvPr id="6" name="Footer Placeholder 5">
            <a:extLst>
              <a:ext uri="{FF2B5EF4-FFF2-40B4-BE49-F238E27FC236}">
                <a16:creationId xmlns:a16="http://schemas.microsoft.com/office/drawing/2014/main" id="{A22F600F-BFFD-4916-AC27-875D281E2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957B8-0C4E-4790-87CE-46E7EC1C7933}"/>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4067138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C303C7-9487-4440-B146-437EB6F36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A26B42-BBBD-4E6D-B8C4-3BA7E7D36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D763F2-66BC-41AF-AB7E-2EC03611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1C410-5F29-4607-A107-8BCDDBCBDDCA}" type="datetimeFigureOut">
              <a:rPr lang="en-US" smtClean="0"/>
              <a:t>6/1/2025</a:t>
            </a:fld>
            <a:endParaRPr lang="en-US"/>
          </a:p>
        </p:txBody>
      </p:sp>
      <p:sp>
        <p:nvSpPr>
          <p:cNvPr id="5" name="Footer Placeholder 4">
            <a:extLst>
              <a:ext uri="{FF2B5EF4-FFF2-40B4-BE49-F238E27FC236}">
                <a16:creationId xmlns:a16="http://schemas.microsoft.com/office/drawing/2014/main" id="{FA9BBEA7-BE47-4932-9F96-9D490788A2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A5F349-43FE-4A9C-96B9-CDD56D0306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32349-BA1D-4ABA-8EAB-E16573A0733E}" type="slidenum">
              <a:rPr lang="en-US" smtClean="0"/>
              <a:t>‹#›</a:t>
            </a:fld>
            <a:endParaRPr lang="en-US"/>
          </a:p>
        </p:txBody>
      </p:sp>
    </p:spTree>
    <p:extLst>
      <p:ext uri="{BB962C8B-B14F-4D97-AF65-F5344CB8AC3E}">
        <p14:creationId xmlns:p14="http://schemas.microsoft.com/office/powerpoint/2010/main" val="840511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C52CC2-1813-4B0E-ABDA-4898E3A4FD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6" name="TextBox 5">
            <a:extLst>
              <a:ext uri="{FF2B5EF4-FFF2-40B4-BE49-F238E27FC236}">
                <a16:creationId xmlns:a16="http://schemas.microsoft.com/office/drawing/2014/main" id="{9F637BE8-FFCA-451C-94C3-2F7FC9135B4D}"/>
              </a:ext>
            </a:extLst>
          </p:cNvPr>
          <p:cNvSpPr txBox="1"/>
          <p:nvPr/>
        </p:nvSpPr>
        <p:spPr>
          <a:xfrm>
            <a:off x="569290" y="563605"/>
            <a:ext cx="6908679" cy="1015663"/>
          </a:xfrm>
          <a:prstGeom prst="rect">
            <a:avLst/>
          </a:prstGeom>
          <a:noFill/>
        </p:spPr>
        <p:txBody>
          <a:bodyPr wrap="square" rtlCol="0">
            <a:spAutoFit/>
          </a:bodyPr>
          <a:lstStyle/>
          <a:p>
            <a:r>
              <a:rPr lang="en-US" sz="6000" b="1">
                <a:solidFill>
                  <a:schemeClr val="bg1"/>
                </a:solidFill>
              </a:rPr>
              <a:t>ĐỒ ÁN TỐT NGHIỆP</a:t>
            </a:r>
            <a:endParaRPr lang="en-US" sz="6000" b="1" dirty="0">
              <a:solidFill>
                <a:schemeClr val="bg1"/>
              </a:solidFill>
            </a:endParaRPr>
          </a:p>
        </p:txBody>
      </p:sp>
      <p:sp>
        <p:nvSpPr>
          <p:cNvPr id="7" name="TextBox 6">
            <a:extLst>
              <a:ext uri="{FF2B5EF4-FFF2-40B4-BE49-F238E27FC236}">
                <a16:creationId xmlns:a16="http://schemas.microsoft.com/office/drawing/2014/main" id="{1570BFAE-A8A3-46F9-8271-E935A3F197CD}"/>
              </a:ext>
            </a:extLst>
          </p:cNvPr>
          <p:cNvSpPr txBox="1"/>
          <p:nvPr/>
        </p:nvSpPr>
        <p:spPr>
          <a:xfrm>
            <a:off x="569290" y="1530383"/>
            <a:ext cx="7384540" cy="1938992"/>
          </a:xfrm>
          <a:prstGeom prst="rect">
            <a:avLst/>
          </a:prstGeom>
          <a:noFill/>
        </p:spPr>
        <p:txBody>
          <a:bodyPr wrap="square" rtlCol="0">
            <a:spAutoFit/>
          </a:bodyPr>
          <a:lstStyle/>
          <a:p>
            <a:r>
              <a:rPr lang="en-US" sz="4000" b="1">
                <a:solidFill>
                  <a:schemeClr val="bg1"/>
                </a:solidFill>
              </a:rPr>
              <a:t>Xây dựng hệ thống quản lý đào tạo thực tập sinh trong doanh nghiệp</a:t>
            </a:r>
            <a:endParaRPr lang="en-US" sz="4000" b="1" dirty="0">
              <a:solidFill>
                <a:schemeClr val="bg1"/>
              </a:solidFill>
            </a:endParaRPr>
          </a:p>
        </p:txBody>
      </p:sp>
      <p:grpSp>
        <p:nvGrpSpPr>
          <p:cNvPr id="3" name="Group 2">
            <a:extLst>
              <a:ext uri="{FF2B5EF4-FFF2-40B4-BE49-F238E27FC236}">
                <a16:creationId xmlns:a16="http://schemas.microsoft.com/office/drawing/2014/main" id="{6981B3B2-5418-FE9E-E27A-4FB3FF5068B7}"/>
              </a:ext>
            </a:extLst>
          </p:cNvPr>
          <p:cNvGrpSpPr/>
          <p:nvPr/>
        </p:nvGrpSpPr>
        <p:grpSpPr>
          <a:xfrm>
            <a:off x="569290" y="4062451"/>
            <a:ext cx="4743979" cy="1498518"/>
            <a:chOff x="695768" y="4384184"/>
            <a:chExt cx="4743979" cy="1498518"/>
          </a:xfrm>
        </p:grpSpPr>
        <p:sp>
          <p:nvSpPr>
            <p:cNvPr id="8" name="TextBox 7">
              <a:extLst>
                <a:ext uri="{FF2B5EF4-FFF2-40B4-BE49-F238E27FC236}">
                  <a16:creationId xmlns:a16="http://schemas.microsoft.com/office/drawing/2014/main" id="{92C7E2D0-D27B-4708-9CCF-70A900059E53}"/>
                </a:ext>
              </a:extLst>
            </p:cNvPr>
            <p:cNvSpPr txBox="1"/>
            <p:nvPr/>
          </p:nvSpPr>
          <p:spPr>
            <a:xfrm>
              <a:off x="695770" y="4384184"/>
              <a:ext cx="4743977" cy="523220"/>
            </a:xfrm>
            <a:prstGeom prst="rect">
              <a:avLst/>
            </a:prstGeom>
            <a:noFill/>
          </p:spPr>
          <p:txBody>
            <a:bodyPr wrap="square" rtlCol="0">
              <a:spAutoFit/>
            </a:bodyPr>
            <a:lstStyle/>
            <a:p>
              <a:r>
                <a:rPr lang="en-US" sz="2800" b="1">
                  <a:solidFill>
                    <a:schemeClr val="bg1"/>
                  </a:solidFill>
                </a:rPr>
                <a:t>Sinh viên: Lê Quí Long</a:t>
              </a:r>
              <a:endParaRPr lang="en-US" sz="2800" b="1" dirty="0">
                <a:solidFill>
                  <a:schemeClr val="bg1"/>
                </a:solidFill>
              </a:endParaRPr>
            </a:p>
          </p:txBody>
        </p:sp>
        <p:sp>
          <p:nvSpPr>
            <p:cNvPr id="9" name="TextBox 8">
              <a:extLst>
                <a:ext uri="{FF2B5EF4-FFF2-40B4-BE49-F238E27FC236}">
                  <a16:creationId xmlns:a16="http://schemas.microsoft.com/office/drawing/2014/main" id="{6A6D440E-791E-4D77-960D-30E03714D380}"/>
                </a:ext>
              </a:extLst>
            </p:cNvPr>
            <p:cNvSpPr txBox="1"/>
            <p:nvPr/>
          </p:nvSpPr>
          <p:spPr>
            <a:xfrm>
              <a:off x="695769" y="5359482"/>
              <a:ext cx="4743977" cy="523220"/>
            </a:xfrm>
            <a:prstGeom prst="rect">
              <a:avLst/>
            </a:prstGeom>
            <a:noFill/>
          </p:spPr>
          <p:txBody>
            <a:bodyPr wrap="square" rtlCol="0">
              <a:spAutoFit/>
            </a:bodyPr>
            <a:lstStyle/>
            <a:p>
              <a:r>
                <a:rPr lang="en-US" sz="2800" b="1">
                  <a:solidFill>
                    <a:schemeClr val="bg1"/>
                  </a:solidFill>
                </a:rPr>
                <a:t>GVHD: ThS. Đăng Quỳnh Nga</a:t>
              </a:r>
              <a:endParaRPr lang="en-US" sz="2800" b="1" dirty="0">
                <a:solidFill>
                  <a:schemeClr val="bg1"/>
                </a:solidFill>
              </a:endParaRPr>
            </a:p>
          </p:txBody>
        </p:sp>
        <p:sp>
          <p:nvSpPr>
            <p:cNvPr id="2" name="TextBox 1">
              <a:extLst>
                <a:ext uri="{FF2B5EF4-FFF2-40B4-BE49-F238E27FC236}">
                  <a16:creationId xmlns:a16="http://schemas.microsoft.com/office/drawing/2014/main" id="{3C4DC9FE-506B-735A-B9EB-E1081324152B}"/>
                </a:ext>
              </a:extLst>
            </p:cNvPr>
            <p:cNvSpPr txBox="1"/>
            <p:nvPr/>
          </p:nvSpPr>
          <p:spPr>
            <a:xfrm>
              <a:off x="695768" y="4836262"/>
              <a:ext cx="4743977" cy="523220"/>
            </a:xfrm>
            <a:prstGeom prst="rect">
              <a:avLst/>
            </a:prstGeom>
            <a:noFill/>
          </p:spPr>
          <p:txBody>
            <a:bodyPr wrap="square" rtlCol="0">
              <a:spAutoFit/>
            </a:bodyPr>
            <a:lstStyle/>
            <a:p>
              <a:r>
                <a:rPr lang="en-US" sz="2800" b="1">
                  <a:solidFill>
                    <a:schemeClr val="bg1"/>
                  </a:solidFill>
                </a:rPr>
                <a:t>Mã sinh viên: 2021600574</a:t>
              </a:r>
              <a:endParaRPr lang="en-US" sz="2800" b="1" dirty="0">
                <a:solidFill>
                  <a:schemeClr val="bg1"/>
                </a:solidFill>
              </a:endParaRPr>
            </a:p>
          </p:txBody>
        </p:sp>
      </p:grpSp>
      <p:grpSp>
        <p:nvGrpSpPr>
          <p:cNvPr id="4" name="Group 3">
            <a:extLst>
              <a:ext uri="{FF2B5EF4-FFF2-40B4-BE49-F238E27FC236}">
                <a16:creationId xmlns:a16="http://schemas.microsoft.com/office/drawing/2014/main" id="{8760BA0F-225A-A16F-CF09-74590196DF98}"/>
              </a:ext>
            </a:extLst>
          </p:cNvPr>
          <p:cNvGrpSpPr/>
          <p:nvPr/>
        </p:nvGrpSpPr>
        <p:grpSpPr>
          <a:xfrm>
            <a:off x="11015827" y="0"/>
            <a:ext cx="992880" cy="586668"/>
            <a:chOff x="11117427" y="18725"/>
            <a:chExt cx="992880" cy="586668"/>
          </a:xfrm>
        </p:grpSpPr>
        <p:pic>
          <p:nvPicPr>
            <p:cNvPr id="10" name="Picture 9">
              <a:extLst>
                <a:ext uri="{FF2B5EF4-FFF2-40B4-BE49-F238E27FC236}">
                  <a16:creationId xmlns:a16="http://schemas.microsoft.com/office/drawing/2014/main" id="{8A679BD4-843F-3E6E-6E57-5D69B918B587}"/>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1" name="Picture 10">
              <a:extLst>
                <a:ext uri="{FF2B5EF4-FFF2-40B4-BE49-F238E27FC236}">
                  <a16:creationId xmlns:a16="http://schemas.microsoft.com/office/drawing/2014/main" id="{BF34E51A-3033-44ED-18B4-FF8A89C6C7E7}"/>
                </a:ext>
              </a:extLst>
            </p:cNvPr>
            <p:cNvPicPr>
              <a:picLocks noChangeAspect="1"/>
            </p:cNvPicPr>
            <p:nvPr/>
          </p:nvPicPr>
          <p:blipFill>
            <a:blip r:embed="rId3"/>
            <a:stretch>
              <a:fillRect/>
            </a:stretch>
          </p:blipFill>
          <p:spPr>
            <a:xfrm>
              <a:off x="11117427" y="81658"/>
              <a:ext cx="885148" cy="307835"/>
            </a:xfrm>
            <a:prstGeom prst="rect">
              <a:avLst/>
            </a:prstGeom>
          </p:spPr>
        </p:pic>
      </p:grpSp>
    </p:spTree>
    <p:extLst>
      <p:ext uri="{BB962C8B-B14F-4D97-AF65-F5344CB8AC3E}">
        <p14:creationId xmlns:p14="http://schemas.microsoft.com/office/powerpoint/2010/main" val="2641087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8A891-E5AE-0FC3-90A3-020AC5D67DE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CE0777-796B-6B78-36D8-DB851ED15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68459C3C-6710-B5B5-E724-70840E073163}"/>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55F7FB32-9803-2523-85B6-B4BBAC14FC29}"/>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6F517CB5-68AF-AB56-6100-516CC84B835F}"/>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B3CD492C-CCB1-DBEC-787B-CA7D4B64E4FE}"/>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AE618674-A725-0C36-36FC-C166E9F528FC}"/>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pic>
        <p:nvPicPr>
          <p:cNvPr id="8" name="Picture 7">
            <a:extLst>
              <a:ext uri="{FF2B5EF4-FFF2-40B4-BE49-F238E27FC236}">
                <a16:creationId xmlns:a16="http://schemas.microsoft.com/office/drawing/2014/main" id="{E39AE921-8FB1-846A-5F01-66A248894746}"/>
              </a:ext>
            </a:extLst>
          </p:cNvPr>
          <p:cNvPicPr>
            <a:picLocks noChangeAspect="1"/>
          </p:cNvPicPr>
          <p:nvPr/>
        </p:nvPicPr>
        <p:blipFill>
          <a:blip r:embed="rId3"/>
          <a:stretch>
            <a:fillRect/>
          </a:stretch>
        </p:blipFill>
        <p:spPr>
          <a:xfrm>
            <a:off x="876265" y="1331482"/>
            <a:ext cx="8733402" cy="4040347"/>
          </a:xfrm>
          <a:prstGeom prst="rect">
            <a:avLst/>
          </a:prstGeom>
        </p:spPr>
      </p:pic>
      <p:sp>
        <p:nvSpPr>
          <p:cNvPr id="9" name="TextBox 8">
            <a:extLst>
              <a:ext uri="{FF2B5EF4-FFF2-40B4-BE49-F238E27FC236}">
                <a16:creationId xmlns:a16="http://schemas.microsoft.com/office/drawing/2014/main" id="{EA1DF438-4773-A603-2E58-FFC61F3698FD}"/>
              </a:ext>
            </a:extLst>
          </p:cNvPr>
          <p:cNvSpPr txBox="1"/>
          <p:nvPr/>
        </p:nvSpPr>
        <p:spPr>
          <a:xfrm>
            <a:off x="3606225" y="5582922"/>
            <a:ext cx="3435527" cy="400110"/>
          </a:xfrm>
          <a:prstGeom prst="rect">
            <a:avLst/>
          </a:prstGeom>
          <a:noFill/>
        </p:spPr>
        <p:txBody>
          <a:bodyPr wrap="square" rtlCol="0">
            <a:spAutoFit/>
          </a:bodyPr>
          <a:lstStyle/>
          <a:p>
            <a:r>
              <a:rPr lang="en-US" sz="2000" b="1"/>
              <a:t>Giao diện màn hình đăng nhập</a:t>
            </a:r>
            <a:endParaRPr lang="en-US" sz="2000" b="1" dirty="0"/>
          </a:p>
        </p:txBody>
      </p:sp>
      <p:grpSp>
        <p:nvGrpSpPr>
          <p:cNvPr id="14" name="Group 13">
            <a:extLst>
              <a:ext uri="{FF2B5EF4-FFF2-40B4-BE49-F238E27FC236}">
                <a16:creationId xmlns:a16="http://schemas.microsoft.com/office/drawing/2014/main" id="{46889B87-D331-25DC-4AC5-66D1822440CD}"/>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ADF24545-CF96-136B-22B4-66A180124379}"/>
                </a:ext>
              </a:extLst>
            </p:cNvPr>
            <p:cNvPicPr>
              <a:picLocks noChangeAspect="1"/>
            </p:cNvPicPr>
            <p:nvPr/>
          </p:nvPicPr>
          <p:blipFill>
            <a:blip r:embed="rId4"/>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5CBE6DBA-BD1D-3E04-5DDA-8F2BC6DD3D8C}"/>
                </a:ext>
              </a:extLst>
            </p:cNvPr>
            <p:cNvPicPr>
              <a:picLocks noChangeAspect="1"/>
            </p:cNvPicPr>
            <p:nvPr/>
          </p:nvPicPr>
          <p:blipFill>
            <a:blip r:embed="rId4"/>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661745BB-B8E9-9CEF-0491-367CDB51CBFB}"/>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8FCF6F8D-568C-A010-5D08-F9D911EC1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361393A-4490-016D-F4F0-82FCB9ABCE89}"/>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577CB2A0-C7E7-9592-FD91-F47EE7A752E8}"/>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54C6FEB8-2F59-23A6-00ED-F4784610088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F06F01EB-4E34-9567-446B-89932923F4F3}"/>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659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726AD-E24E-8AB8-3B1D-41492CBEB8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D5B3B4-8659-1A89-7D33-A3B0FB84A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5DCCBC34-6133-D1DD-5CDE-57D953087794}"/>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DA268379-F05E-DB06-4299-3D1526FA8F39}"/>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643A4CF9-4029-B1D7-CCCF-4A8AB0912B37}"/>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F74AEFFB-DD09-928B-A7B5-C07F388AD1FD}"/>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45D6C323-9AE7-74AB-9C01-68962DDAB051}"/>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890A72FC-B0CF-11B4-C874-D19DD796C5FA}"/>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quản lý thực tập sinh</a:t>
            </a:r>
            <a:endParaRPr lang="en-US" sz="2000" b="1" dirty="0"/>
          </a:p>
        </p:txBody>
      </p:sp>
      <p:grpSp>
        <p:nvGrpSpPr>
          <p:cNvPr id="14" name="Group 13">
            <a:extLst>
              <a:ext uri="{FF2B5EF4-FFF2-40B4-BE49-F238E27FC236}">
                <a16:creationId xmlns:a16="http://schemas.microsoft.com/office/drawing/2014/main" id="{A86523C4-37DE-962B-ABD7-C56736AC6949}"/>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BC523A75-1D2D-3633-BF13-153530A6FDAD}"/>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56180429-0897-7CF8-B364-94A9408382EE}"/>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81019C90-CD55-F2FC-9823-5DBBAC798EBE}"/>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4305D6B8-C4D2-5AD7-4823-448290EFC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D69F1FB-0D6D-F6FA-1458-A52D1BBB6B8B}"/>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33BA4709-CBF2-E67C-78CE-D8151962B1B5}"/>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E13E185C-0967-B94A-EC2F-CD67AA28CD64}"/>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3796D150-CEF7-CCAD-7EA6-9DAE274C1F84}"/>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A567ED7A-F60F-0977-8DDE-61F4167800D8}"/>
              </a:ext>
            </a:extLst>
          </p:cNvPr>
          <p:cNvPicPr>
            <a:picLocks noChangeAspect="1"/>
          </p:cNvPicPr>
          <p:nvPr/>
        </p:nvPicPr>
        <p:blipFill>
          <a:blip r:embed="rId5"/>
          <a:stretch>
            <a:fillRect/>
          </a:stretch>
        </p:blipFill>
        <p:spPr>
          <a:xfrm>
            <a:off x="1228905" y="1321919"/>
            <a:ext cx="8670519" cy="4137479"/>
          </a:xfrm>
          <a:prstGeom prst="rect">
            <a:avLst/>
          </a:prstGeom>
        </p:spPr>
      </p:pic>
    </p:spTree>
    <p:extLst>
      <p:ext uri="{BB962C8B-B14F-4D97-AF65-F5344CB8AC3E}">
        <p14:creationId xmlns:p14="http://schemas.microsoft.com/office/powerpoint/2010/main" val="170725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A51E6-A954-F63E-1C8A-48890CDBBAF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639DFA2-458E-9D1D-3B5A-BC0CB61A8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D582535A-B39F-7DEF-E0E9-63D27DAF9DCF}"/>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239DFD7B-C060-3F54-1693-8A3456E1D04A}"/>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1F1F850D-D925-7B46-7309-2DEFD6B768C4}"/>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đánh giá thực tập sinh</a:t>
            </a:r>
            <a:endParaRPr lang="en-US" sz="2000" b="1" dirty="0"/>
          </a:p>
        </p:txBody>
      </p:sp>
      <p:grpSp>
        <p:nvGrpSpPr>
          <p:cNvPr id="14" name="Group 13">
            <a:extLst>
              <a:ext uri="{FF2B5EF4-FFF2-40B4-BE49-F238E27FC236}">
                <a16:creationId xmlns:a16="http://schemas.microsoft.com/office/drawing/2014/main" id="{3A925F46-DB85-136B-FF7E-6BC1CC94D96A}"/>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FEBB3740-86D1-319D-A193-52E7CCB8B406}"/>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E4119727-612A-96A6-A13B-F9D46150BFDE}"/>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401DC87A-7D4E-F6C5-D7C3-EA6FA5C0E20C}"/>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7CBE20B5-1999-8826-6A40-AEB75A135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F66B639-9D09-8DD8-B4DE-AFBDDE3B2339}"/>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7C54DF82-0793-EF0D-D068-B046361CE911}"/>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B7060B1C-2F2C-1ED2-93FB-CFF5FE4D3ACE}"/>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7CC8B6B4-2FE8-5D65-2FA0-6A3E58242E3D}"/>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A6A738FA-354D-2945-B72E-978451D2DFA3}"/>
              </a:ext>
            </a:extLst>
          </p:cNvPr>
          <p:cNvPicPr>
            <a:picLocks noChangeAspect="1"/>
          </p:cNvPicPr>
          <p:nvPr/>
        </p:nvPicPr>
        <p:blipFill>
          <a:blip r:embed="rId5"/>
          <a:stretch>
            <a:fillRect/>
          </a:stretch>
        </p:blipFill>
        <p:spPr>
          <a:xfrm>
            <a:off x="1126067" y="1264863"/>
            <a:ext cx="8746066" cy="4174888"/>
          </a:xfrm>
          <a:prstGeom prst="rect">
            <a:avLst/>
          </a:prstGeom>
        </p:spPr>
      </p:pic>
    </p:spTree>
    <p:extLst>
      <p:ext uri="{BB962C8B-B14F-4D97-AF65-F5344CB8AC3E}">
        <p14:creationId xmlns:p14="http://schemas.microsoft.com/office/powerpoint/2010/main" val="165841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D0CB9-72D7-6217-8642-C93DCB2635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653134C-82AB-2AD3-96C5-A98EA91D3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D48D0A93-15D0-594D-553D-1DE959ACB084}"/>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BAE84CBA-D760-EE7A-A840-C849BA5E8A99}"/>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7F37188E-4F83-1C0E-55E8-6D8818F4A819}"/>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thống kê hệ thống</a:t>
            </a:r>
            <a:endParaRPr lang="en-US" sz="2000" b="1" dirty="0"/>
          </a:p>
        </p:txBody>
      </p:sp>
      <p:grpSp>
        <p:nvGrpSpPr>
          <p:cNvPr id="14" name="Group 13">
            <a:extLst>
              <a:ext uri="{FF2B5EF4-FFF2-40B4-BE49-F238E27FC236}">
                <a16:creationId xmlns:a16="http://schemas.microsoft.com/office/drawing/2014/main" id="{AB55118C-B04C-9CFC-61C7-E70525C767BD}"/>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0E92C72A-D22C-4B54-1E63-8236169B92DD}"/>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27061139-AA27-F656-F552-74E67736283D}"/>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35D1DFAD-335C-B29A-5E3B-104A6DEEB3AA}"/>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68DD5955-3EC4-7095-CD96-2D41091DF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743425F9-67BB-6673-8F83-DC0161D47A9D}"/>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908D0417-6D4A-CFD9-CC5A-C2162BDD513D}"/>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515B67B7-81A6-6F0E-F432-3D90937E23C3}"/>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5549DB8D-4A95-CA0D-C79C-B5C698D548E3}"/>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A3E090BE-7072-4C83-F1F7-EC313D8C95B3}"/>
              </a:ext>
            </a:extLst>
          </p:cNvPr>
          <p:cNvPicPr>
            <a:picLocks noChangeAspect="1"/>
          </p:cNvPicPr>
          <p:nvPr/>
        </p:nvPicPr>
        <p:blipFill>
          <a:blip r:embed="rId5"/>
          <a:stretch>
            <a:fillRect/>
          </a:stretch>
        </p:blipFill>
        <p:spPr>
          <a:xfrm>
            <a:off x="1142999" y="1312860"/>
            <a:ext cx="8492067" cy="4093428"/>
          </a:xfrm>
          <a:prstGeom prst="rect">
            <a:avLst/>
          </a:prstGeom>
        </p:spPr>
      </p:pic>
    </p:spTree>
    <p:extLst>
      <p:ext uri="{BB962C8B-B14F-4D97-AF65-F5344CB8AC3E}">
        <p14:creationId xmlns:p14="http://schemas.microsoft.com/office/powerpoint/2010/main" val="2241267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EF5F7-2122-635F-5F6E-E253DB83F6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C28B5E3-CFFE-8985-B9AC-E5622AFC5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7840567D-1430-39E5-7F92-19A46D9929FD}"/>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36278866-848F-FC47-3338-EA58B44B6FE0}"/>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DED97FF0-A802-730B-A962-1CEB67B98A66}"/>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xem kết quả kiểm tra</a:t>
            </a:r>
            <a:endParaRPr lang="en-US" sz="2000" b="1" dirty="0"/>
          </a:p>
        </p:txBody>
      </p:sp>
      <p:grpSp>
        <p:nvGrpSpPr>
          <p:cNvPr id="14" name="Group 13">
            <a:extLst>
              <a:ext uri="{FF2B5EF4-FFF2-40B4-BE49-F238E27FC236}">
                <a16:creationId xmlns:a16="http://schemas.microsoft.com/office/drawing/2014/main" id="{E4AA320B-BA4C-048A-56DB-552ADA3C4D73}"/>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22AFD5A9-A3E6-D5A8-154F-4FFDEAFFFB4C}"/>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FA2C6280-5770-F097-1225-4B42F0FE52A2}"/>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5A7CB02B-9851-4FF4-EC41-BDC5AED8A467}"/>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4B67C776-434F-BB40-6A7B-3C2AE1691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F3A41C6A-BC6B-18BD-D571-05B5C2A760CD}"/>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69B17A5D-B04B-C81C-9DC0-98121CD26A33}"/>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E1DD165B-3DAA-A710-99A0-C953D4C44301}"/>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A7103968-4023-5600-D9AB-7FEF1300E800}"/>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4CB96B7F-0193-72C1-B848-90A7836CF6A3}"/>
              </a:ext>
            </a:extLst>
          </p:cNvPr>
          <p:cNvPicPr>
            <a:picLocks noChangeAspect="1"/>
          </p:cNvPicPr>
          <p:nvPr/>
        </p:nvPicPr>
        <p:blipFill>
          <a:blip r:embed="rId5"/>
          <a:stretch>
            <a:fillRect/>
          </a:stretch>
        </p:blipFill>
        <p:spPr>
          <a:xfrm>
            <a:off x="987340" y="1162946"/>
            <a:ext cx="8712200" cy="4455425"/>
          </a:xfrm>
          <a:prstGeom prst="rect">
            <a:avLst/>
          </a:prstGeom>
        </p:spPr>
      </p:pic>
    </p:spTree>
    <p:extLst>
      <p:ext uri="{BB962C8B-B14F-4D97-AF65-F5344CB8AC3E}">
        <p14:creationId xmlns:p14="http://schemas.microsoft.com/office/powerpoint/2010/main" val="2350199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39FF5-4D80-A225-0669-9851CCEE15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304FA0D-226E-1573-FB16-32A73557F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830C4885-4322-408B-3171-1C0933E52D0D}"/>
              </a:ext>
            </a:extLst>
          </p:cNvPr>
          <p:cNvSpPr txBox="1"/>
          <p:nvPr/>
        </p:nvSpPr>
        <p:spPr>
          <a:xfrm>
            <a:off x="515715" y="108968"/>
            <a:ext cx="6697885" cy="584775"/>
          </a:xfrm>
          <a:prstGeom prst="rect">
            <a:avLst/>
          </a:prstGeom>
          <a:noFill/>
        </p:spPr>
        <p:txBody>
          <a:bodyPr wrap="square" rtlCol="0">
            <a:spAutoFit/>
          </a:bodyPr>
          <a:lstStyle/>
          <a:p>
            <a:r>
              <a:rPr lang="en-US" sz="3200" b="1" dirty="0"/>
              <a:t>4</a:t>
            </a:r>
            <a:r>
              <a:rPr lang="en-US" sz="3200" b="1"/>
              <a:t>. Kết luận</a:t>
            </a:r>
            <a:endParaRPr lang="en-US" sz="3200" b="1" dirty="0"/>
          </a:p>
        </p:txBody>
      </p:sp>
      <p:sp>
        <p:nvSpPr>
          <p:cNvPr id="3" name="TextBox 2">
            <a:extLst>
              <a:ext uri="{FF2B5EF4-FFF2-40B4-BE49-F238E27FC236}">
                <a16:creationId xmlns:a16="http://schemas.microsoft.com/office/drawing/2014/main" id="{4B3A3224-D052-6B3C-E8FF-4D8EB9410819}"/>
              </a:ext>
            </a:extLst>
          </p:cNvPr>
          <p:cNvSpPr txBox="1"/>
          <p:nvPr/>
        </p:nvSpPr>
        <p:spPr>
          <a:xfrm>
            <a:off x="532251" y="811618"/>
            <a:ext cx="6131015" cy="461665"/>
          </a:xfrm>
          <a:prstGeom prst="rect">
            <a:avLst/>
          </a:prstGeom>
          <a:noFill/>
        </p:spPr>
        <p:txBody>
          <a:bodyPr wrap="square" rtlCol="0">
            <a:spAutoFit/>
          </a:bodyPr>
          <a:lstStyle/>
          <a:p>
            <a:r>
              <a:rPr lang="en-US" sz="2400" b="1"/>
              <a:t>4.1 Kết quả đạt được</a:t>
            </a:r>
            <a:endParaRPr lang="en-US" sz="2400" b="1" dirty="0"/>
          </a:p>
        </p:txBody>
      </p:sp>
      <p:sp>
        <p:nvSpPr>
          <p:cNvPr id="4" name="TextBox 3">
            <a:extLst>
              <a:ext uri="{FF2B5EF4-FFF2-40B4-BE49-F238E27FC236}">
                <a16:creationId xmlns:a16="http://schemas.microsoft.com/office/drawing/2014/main" id="{D8D55C8F-FC13-CF33-BCA9-D36347F4BA28}"/>
              </a:ext>
            </a:extLst>
          </p:cNvPr>
          <p:cNvSpPr txBox="1"/>
          <p:nvPr/>
        </p:nvSpPr>
        <p:spPr>
          <a:xfrm>
            <a:off x="987340" y="1180130"/>
            <a:ext cx="9752884" cy="446468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1"/>
              <a:t>Nghiên cứu và phân tích quy trình nghiệp vụ hệ thống quản lý đào tạo thực tập sinh, bao gồm vẽ biểu đồ use case tổng quát, mô tả chi tiết use case, và xây dựng các đặc tả yêu cầu cụ thể.</a:t>
            </a:r>
          </a:p>
          <a:p>
            <a:pPr marL="285750" indent="-285750">
              <a:lnSpc>
                <a:spcPct val="150000"/>
              </a:lnSpc>
              <a:buFont typeface="Arial" panose="020B0604020202020204" pitchFamily="34" charset="0"/>
              <a:buChar char="•"/>
            </a:pPr>
            <a:r>
              <a:rPr lang="vi-VN" sz="2400" b="1"/>
              <a:t>Phát triển hệ thống với các biểu đồ hoạt động, trình tự, trạng thái, và biểu đồ lớp, từ đó thiết kế cơ sở dữ liệu hợp lý và tối ưu.</a:t>
            </a:r>
            <a:endParaRPr lang="en-US" sz="2400" b="1"/>
          </a:p>
          <a:p>
            <a:pPr marL="285750" indent="-285750">
              <a:lnSpc>
                <a:spcPct val="150000"/>
              </a:lnSpc>
              <a:buFont typeface="Arial" panose="020B0604020202020204" pitchFamily="34" charset="0"/>
              <a:buChar char="•"/>
            </a:pPr>
            <a:r>
              <a:rPr lang="vi-VN" sz="2400" b="1"/>
              <a:t>Giao diện của chương trình thân thiện, dễ dàng sử dụng, đáp ứng trải nghiệm người dùng</a:t>
            </a:r>
            <a:endParaRPr lang="en-US" sz="2400" b="1"/>
          </a:p>
        </p:txBody>
      </p:sp>
      <p:grpSp>
        <p:nvGrpSpPr>
          <p:cNvPr id="7" name="Group 6">
            <a:extLst>
              <a:ext uri="{FF2B5EF4-FFF2-40B4-BE49-F238E27FC236}">
                <a16:creationId xmlns:a16="http://schemas.microsoft.com/office/drawing/2014/main" id="{89AD15E5-1EAD-3540-8A68-E52416D6A919}"/>
              </a:ext>
            </a:extLst>
          </p:cNvPr>
          <p:cNvGrpSpPr/>
          <p:nvPr/>
        </p:nvGrpSpPr>
        <p:grpSpPr>
          <a:xfrm>
            <a:off x="11075094" y="46035"/>
            <a:ext cx="992880" cy="586668"/>
            <a:chOff x="11117427" y="18725"/>
            <a:chExt cx="992880" cy="586668"/>
          </a:xfrm>
        </p:grpSpPr>
        <p:pic>
          <p:nvPicPr>
            <p:cNvPr id="13" name="Picture 12">
              <a:extLst>
                <a:ext uri="{FF2B5EF4-FFF2-40B4-BE49-F238E27FC236}">
                  <a16:creationId xmlns:a16="http://schemas.microsoft.com/office/drawing/2014/main" id="{24113A39-F076-EA72-AB94-71A33C8FEFA0}"/>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FB81332B-9E70-DCF4-2118-0FA2DE4D140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24E5EDC8-D8D9-F59D-1167-5FAB52B58D2A}"/>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EC4BD3E9-5039-85A2-4F6B-6E325FAEA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C4DBA-0CB9-7ECF-48B2-6993B95BF5D7}"/>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15044F8A-B3CC-1690-231F-ED5713C3C353}"/>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182E699B-A541-EA3B-1A05-C8C9F2AF72C7}"/>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CFEE83D7-915E-FDB8-85C6-3E09DF91F108}"/>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9699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13858-5E39-0C56-0AEF-F837296A41F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BBEFB74-A740-2C15-05C3-B2A517953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F8084550-295B-0EB2-0D95-4B178C545C2C}"/>
              </a:ext>
            </a:extLst>
          </p:cNvPr>
          <p:cNvSpPr txBox="1"/>
          <p:nvPr/>
        </p:nvSpPr>
        <p:spPr>
          <a:xfrm>
            <a:off x="524182" y="75133"/>
            <a:ext cx="6697885" cy="584775"/>
          </a:xfrm>
          <a:prstGeom prst="rect">
            <a:avLst/>
          </a:prstGeom>
          <a:noFill/>
        </p:spPr>
        <p:txBody>
          <a:bodyPr wrap="square" rtlCol="0">
            <a:spAutoFit/>
          </a:bodyPr>
          <a:lstStyle/>
          <a:p>
            <a:r>
              <a:rPr lang="en-US" sz="3200" b="1" dirty="0"/>
              <a:t>4</a:t>
            </a:r>
            <a:r>
              <a:rPr lang="en-US" sz="3200" b="1"/>
              <a:t>. Kết luận</a:t>
            </a:r>
            <a:endParaRPr lang="en-US" sz="3200" b="1" dirty="0"/>
          </a:p>
        </p:txBody>
      </p:sp>
      <p:sp>
        <p:nvSpPr>
          <p:cNvPr id="3" name="TextBox 2">
            <a:extLst>
              <a:ext uri="{FF2B5EF4-FFF2-40B4-BE49-F238E27FC236}">
                <a16:creationId xmlns:a16="http://schemas.microsoft.com/office/drawing/2014/main" id="{36C06102-ACB1-FF06-CD3B-64D776CD3747}"/>
              </a:ext>
            </a:extLst>
          </p:cNvPr>
          <p:cNvSpPr txBox="1"/>
          <p:nvPr/>
        </p:nvSpPr>
        <p:spPr>
          <a:xfrm>
            <a:off x="540718" y="777783"/>
            <a:ext cx="6131015" cy="461665"/>
          </a:xfrm>
          <a:prstGeom prst="rect">
            <a:avLst/>
          </a:prstGeom>
          <a:noFill/>
        </p:spPr>
        <p:txBody>
          <a:bodyPr wrap="square" rtlCol="0">
            <a:spAutoFit/>
          </a:bodyPr>
          <a:lstStyle/>
          <a:p>
            <a:r>
              <a:rPr lang="en-US" sz="2400" b="1"/>
              <a:t>4.2 Hướng phát triển</a:t>
            </a:r>
            <a:endParaRPr lang="en-US" sz="2400" b="1" dirty="0"/>
          </a:p>
        </p:txBody>
      </p:sp>
      <p:sp>
        <p:nvSpPr>
          <p:cNvPr id="4" name="TextBox 3">
            <a:extLst>
              <a:ext uri="{FF2B5EF4-FFF2-40B4-BE49-F238E27FC236}">
                <a16:creationId xmlns:a16="http://schemas.microsoft.com/office/drawing/2014/main" id="{52F53BDE-402C-69E1-A33C-04095BACAA87}"/>
              </a:ext>
            </a:extLst>
          </p:cNvPr>
          <p:cNvSpPr txBox="1"/>
          <p:nvPr/>
        </p:nvSpPr>
        <p:spPr>
          <a:xfrm>
            <a:off x="719453" y="1171420"/>
            <a:ext cx="9710551" cy="3913059"/>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1"/>
              <a:t>Phát triển chức năng giao tiếp: cho phép tiếp giữa thực tập sinh và người hướng dẫn, quản trị viên.</a:t>
            </a:r>
          </a:p>
          <a:p>
            <a:pPr marL="285750" indent="-285750">
              <a:lnSpc>
                <a:spcPct val="150000"/>
              </a:lnSpc>
              <a:buFont typeface="Arial" panose="020B0604020202020204" pitchFamily="34" charset="0"/>
              <a:buChar char="•"/>
            </a:pPr>
            <a:r>
              <a:rPr lang="vi-VN" sz="2400" b="1"/>
              <a:t>Tăng cường khả năng phân tích dữ liệu: </a:t>
            </a:r>
            <a:r>
              <a:rPr lang="en-US" sz="2400" b="1"/>
              <a:t>p</a:t>
            </a:r>
            <a:r>
              <a:rPr lang="vi-VN" sz="2400" b="1"/>
              <a:t>hát triển các biểu đồ trực quan, giúp người dùng dễ dàng theo dõi và phân tích số liệu</a:t>
            </a:r>
            <a:r>
              <a:rPr lang="en-US" sz="2400" b="1"/>
              <a:t>.</a:t>
            </a:r>
          </a:p>
          <a:p>
            <a:pPr marL="285750" indent="-285750">
              <a:lnSpc>
                <a:spcPct val="150000"/>
              </a:lnSpc>
              <a:buFont typeface="Arial" panose="020B0604020202020204" pitchFamily="34" charset="0"/>
              <a:buChar char="•"/>
            </a:pPr>
            <a:r>
              <a:rPr lang="en-US" sz="2400" b="1"/>
              <a:t>Ứng dụng trí tuệ nhân tạo AI: ứng dụng AI vào hệ thống đào tạo giúp hỗ trợ giải đáp thắc mắc, phân tích dữ liệu.</a:t>
            </a:r>
          </a:p>
        </p:txBody>
      </p:sp>
      <p:grpSp>
        <p:nvGrpSpPr>
          <p:cNvPr id="7" name="Group 6">
            <a:extLst>
              <a:ext uri="{FF2B5EF4-FFF2-40B4-BE49-F238E27FC236}">
                <a16:creationId xmlns:a16="http://schemas.microsoft.com/office/drawing/2014/main" id="{FF06D83E-1561-833C-F3AA-69F61ED34642}"/>
              </a:ext>
            </a:extLst>
          </p:cNvPr>
          <p:cNvGrpSpPr/>
          <p:nvPr/>
        </p:nvGrpSpPr>
        <p:grpSpPr>
          <a:xfrm>
            <a:off x="11075094" y="46035"/>
            <a:ext cx="992880" cy="586668"/>
            <a:chOff x="11117427" y="18725"/>
            <a:chExt cx="992880" cy="586668"/>
          </a:xfrm>
        </p:grpSpPr>
        <p:pic>
          <p:nvPicPr>
            <p:cNvPr id="8" name="Picture 7">
              <a:extLst>
                <a:ext uri="{FF2B5EF4-FFF2-40B4-BE49-F238E27FC236}">
                  <a16:creationId xmlns:a16="http://schemas.microsoft.com/office/drawing/2014/main" id="{2CEF2A16-0BC2-25CD-CDD7-994982FC6D34}"/>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9" name="Picture 8">
              <a:extLst>
                <a:ext uri="{FF2B5EF4-FFF2-40B4-BE49-F238E27FC236}">
                  <a16:creationId xmlns:a16="http://schemas.microsoft.com/office/drawing/2014/main" id="{08B33236-35C3-9B74-3CFC-C121CF0E479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3" name="Group 12">
            <a:extLst>
              <a:ext uri="{FF2B5EF4-FFF2-40B4-BE49-F238E27FC236}">
                <a16:creationId xmlns:a16="http://schemas.microsoft.com/office/drawing/2014/main" id="{DDBA3567-D6CA-8E03-A059-EBE3A107DEA9}"/>
              </a:ext>
            </a:extLst>
          </p:cNvPr>
          <p:cNvGrpSpPr/>
          <p:nvPr/>
        </p:nvGrpSpPr>
        <p:grpSpPr>
          <a:xfrm>
            <a:off x="451567" y="6153366"/>
            <a:ext cx="9420566" cy="614676"/>
            <a:chOff x="451567" y="6153366"/>
            <a:chExt cx="9420566" cy="614676"/>
          </a:xfrm>
        </p:grpSpPr>
        <p:pic>
          <p:nvPicPr>
            <p:cNvPr id="14" name="Picture 6" descr="Trường ĐH Công nghiệp Hà Nội - HaUI">
              <a:extLst>
                <a:ext uri="{FF2B5EF4-FFF2-40B4-BE49-F238E27FC236}">
                  <a16:creationId xmlns:a16="http://schemas.microsoft.com/office/drawing/2014/main" id="{A833CC6A-CC8A-FCD7-B6C5-79705BCC0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7E4AFAC7-0FFB-186C-8933-AB1ED63DFDA6}"/>
                </a:ext>
              </a:extLst>
            </p:cNvPr>
            <p:cNvGrpSpPr/>
            <p:nvPr/>
          </p:nvGrpSpPr>
          <p:grpSpPr>
            <a:xfrm>
              <a:off x="987340" y="6153366"/>
              <a:ext cx="3682860" cy="614676"/>
              <a:chOff x="1391765" y="6049731"/>
              <a:chExt cx="3767667" cy="735810"/>
            </a:xfrm>
          </p:grpSpPr>
          <p:sp>
            <p:nvSpPr>
              <p:cNvPr id="17" name="TextBox 16">
                <a:extLst>
                  <a:ext uri="{FF2B5EF4-FFF2-40B4-BE49-F238E27FC236}">
                    <a16:creationId xmlns:a16="http://schemas.microsoft.com/office/drawing/2014/main" id="{0CB3BACC-53C2-C112-EB94-8E66267DA6FD}"/>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18" name="TextBox 17">
                <a:extLst>
                  <a:ext uri="{FF2B5EF4-FFF2-40B4-BE49-F238E27FC236}">
                    <a16:creationId xmlns:a16="http://schemas.microsoft.com/office/drawing/2014/main" id="{3B456B1D-0173-F8EF-32AF-AB156732FE6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6" name="Straight Connector 15">
              <a:extLst>
                <a:ext uri="{FF2B5EF4-FFF2-40B4-BE49-F238E27FC236}">
                  <a16:creationId xmlns:a16="http://schemas.microsoft.com/office/drawing/2014/main" id="{E8937409-F137-1001-5018-DCBEBF9F8587}"/>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3967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6C35C-A1BE-15C7-4B88-55A2CA0DBE1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30B76E0-CE66-1EAA-8B4B-C3BE161FB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grpSp>
        <p:nvGrpSpPr>
          <p:cNvPr id="7" name="Group 6">
            <a:extLst>
              <a:ext uri="{FF2B5EF4-FFF2-40B4-BE49-F238E27FC236}">
                <a16:creationId xmlns:a16="http://schemas.microsoft.com/office/drawing/2014/main" id="{6776D3B3-A13E-9C14-EF9A-D23A47C23DCE}"/>
              </a:ext>
            </a:extLst>
          </p:cNvPr>
          <p:cNvGrpSpPr/>
          <p:nvPr/>
        </p:nvGrpSpPr>
        <p:grpSpPr>
          <a:xfrm>
            <a:off x="11075094" y="46035"/>
            <a:ext cx="992880" cy="586668"/>
            <a:chOff x="11117427" y="18725"/>
            <a:chExt cx="992880" cy="586668"/>
          </a:xfrm>
        </p:grpSpPr>
        <p:pic>
          <p:nvPicPr>
            <p:cNvPr id="8" name="Picture 7">
              <a:extLst>
                <a:ext uri="{FF2B5EF4-FFF2-40B4-BE49-F238E27FC236}">
                  <a16:creationId xmlns:a16="http://schemas.microsoft.com/office/drawing/2014/main" id="{0BCB708E-1D76-C9A3-8FB3-0EB599C3E12D}"/>
                </a:ext>
              </a:extLst>
            </p:cNvPr>
            <p:cNvPicPr>
              <a:picLocks noChangeAspect="1"/>
            </p:cNvPicPr>
            <p:nvPr/>
          </p:nvPicPr>
          <p:blipFill>
            <a:blip r:embed="rId5"/>
            <a:stretch>
              <a:fillRect/>
            </a:stretch>
          </p:blipFill>
          <p:spPr>
            <a:xfrm>
              <a:off x="11225159" y="18725"/>
              <a:ext cx="885148" cy="586668"/>
            </a:xfrm>
            <a:prstGeom prst="rect">
              <a:avLst/>
            </a:prstGeom>
          </p:spPr>
        </p:pic>
        <p:pic>
          <p:nvPicPr>
            <p:cNvPr id="9" name="Picture 8">
              <a:extLst>
                <a:ext uri="{FF2B5EF4-FFF2-40B4-BE49-F238E27FC236}">
                  <a16:creationId xmlns:a16="http://schemas.microsoft.com/office/drawing/2014/main" id="{A3A512FE-1AB4-4249-5F41-7A8BCCD136CA}"/>
                </a:ext>
              </a:extLst>
            </p:cNvPr>
            <p:cNvPicPr>
              <a:picLocks noChangeAspect="1"/>
            </p:cNvPicPr>
            <p:nvPr/>
          </p:nvPicPr>
          <p:blipFill>
            <a:blip r:embed="rId5"/>
            <a:stretch>
              <a:fillRect/>
            </a:stretch>
          </p:blipFill>
          <p:spPr>
            <a:xfrm>
              <a:off x="11117427" y="81658"/>
              <a:ext cx="885148" cy="307835"/>
            </a:xfrm>
            <a:prstGeom prst="rect">
              <a:avLst/>
            </a:prstGeom>
          </p:spPr>
        </p:pic>
      </p:grpSp>
      <p:grpSp>
        <p:nvGrpSpPr>
          <p:cNvPr id="13" name="Group 12">
            <a:extLst>
              <a:ext uri="{FF2B5EF4-FFF2-40B4-BE49-F238E27FC236}">
                <a16:creationId xmlns:a16="http://schemas.microsoft.com/office/drawing/2014/main" id="{6AFA3007-2AFF-6E16-790F-607A49B6CF98}"/>
              </a:ext>
            </a:extLst>
          </p:cNvPr>
          <p:cNvGrpSpPr/>
          <p:nvPr/>
        </p:nvGrpSpPr>
        <p:grpSpPr>
          <a:xfrm>
            <a:off x="451567" y="6153366"/>
            <a:ext cx="9420566" cy="614676"/>
            <a:chOff x="451567" y="6153366"/>
            <a:chExt cx="9420566" cy="614676"/>
          </a:xfrm>
        </p:grpSpPr>
        <p:pic>
          <p:nvPicPr>
            <p:cNvPr id="14" name="Picture 6" descr="Trường ĐH Công nghiệp Hà Nội - HaUI">
              <a:extLst>
                <a:ext uri="{FF2B5EF4-FFF2-40B4-BE49-F238E27FC236}">
                  <a16:creationId xmlns:a16="http://schemas.microsoft.com/office/drawing/2014/main" id="{B90FD3B7-5B94-0983-C228-BBF2CD18B7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4AE14CC-616E-262F-A9FB-1E089F51B2ED}"/>
                </a:ext>
              </a:extLst>
            </p:cNvPr>
            <p:cNvGrpSpPr/>
            <p:nvPr/>
          </p:nvGrpSpPr>
          <p:grpSpPr>
            <a:xfrm>
              <a:off x="987340" y="6153366"/>
              <a:ext cx="3682860" cy="614676"/>
              <a:chOff x="1391765" y="6049731"/>
              <a:chExt cx="3767667" cy="735810"/>
            </a:xfrm>
          </p:grpSpPr>
          <p:sp>
            <p:nvSpPr>
              <p:cNvPr id="17" name="TextBox 16">
                <a:extLst>
                  <a:ext uri="{FF2B5EF4-FFF2-40B4-BE49-F238E27FC236}">
                    <a16:creationId xmlns:a16="http://schemas.microsoft.com/office/drawing/2014/main" id="{934C10A2-4A0C-451F-2B3D-D39E1BD6AE73}"/>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18" name="TextBox 17">
                <a:extLst>
                  <a:ext uri="{FF2B5EF4-FFF2-40B4-BE49-F238E27FC236}">
                    <a16:creationId xmlns:a16="http://schemas.microsoft.com/office/drawing/2014/main" id="{1E22C471-8704-977E-3BFA-46781EE176F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6" name="Straight Connector 15">
              <a:extLst>
                <a:ext uri="{FF2B5EF4-FFF2-40B4-BE49-F238E27FC236}">
                  <a16:creationId xmlns:a16="http://schemas.microsoft.com/office/drawing/2014/main" id="{A0188C93-6C44-4FEF-5366-2B75D689D8F2}"/>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 name="2025-06-01 21-19-37">
            <a:hlinkClick r:id="" action="ppaction://media"/>
            <a:extLst>
              <a:ext uri="{FF2B5EF4-FFF2-40B4-BE49-F238E27FC236}">
                <a16:creationId xmlns:a16="http://schemas.microsoft.com/office/drawing/2014/main" id="{44B64D18-94C6-E7DF-2843-BEF3755B14F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363824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9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9" y="1"/>
            <a:ext cx="12218039" cy="6857999"/>
          </a:xfrm>
          <a:prstGeom prst="rect">
            <a:avLst/>
          </a:prstGeom>
        </p:spPr>
      </p:pic>
      <p:sp>
        <p:nvSpPr>
          <p:cNvPr id="10" name="TextBox 9">
            <a:extLst>
              <a:ext uri="{FF2B5EF4-FFF2-40B4-BE49-F238E27FC236}">
                <a16:creationId xmlns:a16="http://schemas.microsoft.com/office/drawing/2014/main" id="{175E9234-846E-49A7-82B1-8A95B919E399}"/>
              </a:ext>
            </a:extLst>
          </p:cNvPr>
          <p:cNvSpPr txBox="1"/>
          <p:nvPr/>
        </p:nvSpPr>
        <p:spPr>
          <a:xfrm>
            <a:off x="4939553" y="2689411"/>
            <a:ext cx="546847" cy="646331"/>
          </a:xfrm>
          <a:prstGeom prst="rect">
            <a:avLst/>
          </a:prstGeom>
          <a:noFill/>
        </p:spPr>
        <p:txBody>
          <a:bodyPr wrap="square" rtlCol="0">
            <a:spAutoFit/>
          </a:bodyPr>
          <a:lstStyle/>
          <a:p>
            <a:r>
              <a:rPr lang="en-US" sz="3600" b="1" dirty="0">
                <a:solidFill>
                  <a:schemeClr val="bg1"/>
                </a:solidFill>
              </a:rPr>
              <a:t>1</a:t>
            </a:r>
            <a:endParaRPr lang="en-US" b="1" dirty="0">
              <a:solidFill>
                <a:schemeClr val="bg1"/>
              </a:solidFill>
            </a:endParaRPr>
          </a:p>
        </p:txBody>
      </p:sp>
      <p:sp>
        <p:nvSpPr>
          <p:cNvPr id="11" name="TextBox 10">
            <a:extLst>
              <a:ext uri="{FF2B5EF4-FFF2-40B4-BE49-F238E27FC236}">
                <a16:creationId xmlns:a16="http://schemas.microsoft.com/office/drawing/2014/main" id="{320DAAAB-BC5C-4DF3-AFB1-DF05DB846284}"/>
              </a:ext>
            </a:extLst>
          </p:cNvPr>
          <p:cNvSpPr txBox="1"/>
          <p:nvPr/>
        </p:nvSpPr>
        <p:spPr>
          <a:xfrm>
            <a:off x="6016711" y="3788427"/>
            <a:ext cx="546847" cy="646331"/>
          </a:xfrm>
          <a:prstGeom prst="rect">
            <a:avLst/>
          </a:prstGeom>
          <a:noFill/>
        </p:spPr>
        <p:txBody>
          <a:bodyPr wrap="square" rtlCol="0">
            <a:spAutoFit/>
          </a:bodyPr>
          <a:lstStyle/>
          <a:p>
            <a:r>
              <a:rPr lang="en-US" sz="3600" b="1" dirty="0">
                <a:solidFill>
                  <a:schemeClr val="bg1"/>
                </a:solidFill>
              </a:rPr>
              <a:t>4</a:t>
            </a:r>
            <a:endParaRPr lang="en-US" b="1" dirty="0">
              <a:solidFill>
                <a:schemeClr val="bg1"/>
              </a:solidFill>
            </a:endParaRPr>
          </a:p>
        </p:txBody>
      </p:sp>
      <p:sp>
        <p:nvSpPr>
          <p:cNvPr id="12" name="TextBox 11">
            <a:extLst>
              <a:ext uri="{FF2B5EF4-FFF2-40B4-BE49-F238E27FC236}">
                <a16:creationId xmlns:a16="http://schemas.microsoft.com/office/drawing/2014/main" id="{CB02647C-1B73-4C5D-8A41-65A19A09FC27}"/>
              </a:ext>
            </a:extLst>
          </p:cNvPr>
          <p:cNvSpPr txBox="1"/>
          <p:nvPr/>
        </p:nvSpPr>
        <p:spPr>
          <a:xfrm>
            <a:off x="4939552" y="3788427"/>
            <a:ext cx="546847" cy="646331"/>
          </a:xfrm>
          <a:prstGeom prst="rect">
            <a:avLst/>
          </a:prstGeom>
          <a:noFill/>
        </p:spPr>
        <p:txBody>
          <a:bodyPr wrap="square" rtlCol="0">
            <a:spAutoFit/>
          </a:bodyPr>
          <a:lstStyle/>
          <a:p>
            <a:r>
              <a:rPr lang="en-US" sz="3600" b="1" dirty="0">
                <a:solidFill>
                  <a:schemeClr val="bg1"/>
                </a:solidFill>
              </a:rPr>
              <a:t>3</a:t>
            </a:r>
            <a:endParaRPr lang="en-US" b="1" dirty="0">
              <a:solidFill>
                <a:schemeClr val="bg1"/>
              </a:solidFill>
            </a:endParaRPr>
          </a:p>
        </p:txBody>
      </p:sp>
      <p:sp>
        <p:nvSpPr>
          <p:cNvPr id="13" name="TextBox 12">
            <a:extLst>
              <a:ext uri="{FF2B5EF4-FFF2-40B4-BE49-F238E27FC236}">
                <a16:creationId xmlns:a16="http://schemas.microsoft.com/office/drawing/2014/main" id="{C4815E56-1B49-499B-8783-D19AC32286AF}"/>
              </a:ext>
            </a:extLst>
          </p:cNvPr>
          <p:cNvSpPr txBox="1"/>
          <p:nvPr/>
        </p:nvSpPr>
        <p:spPr>
          <a:xfrm>
            <a:off x="6016711" y="2689410"/>
            <a:ext cx="546847" cy="646331"/>
          </a:xfrm>
          <a:prstGeom prst="rect">
            <a:avLst/>
          </a:prstGeom>
          <a:noFill/>
        </p:spPr>
        <p:txBody>
          <a:bodyPr wrap="square" rtlCol="0">
            <a:spAutoFit/>
          </a:bodyPr>
          <a:lstStyle/>
          <a:p>
            <a:r>
              <a:rPr lang="en-US" sz="3600" b="1" dirty="0">
                <a:solidFill>
                  <a:schemeClr val="bg1"/>
                </a:solidFill>
              </a:rPr>
              <a:t>2</a:t>
            </a:r>
            <a:endParaRPr lang="en-US" b="1" dirty="0">
              <a:solidFill>
                <a:schemeClr val="bg1"/>
              </a:solidFill>
            </a:endParaRPr>
          </a:p>
        </p:txBody>
      </p:sp>
      <p:sp>
        <p:nvSpPr>
          <p:cNvPr id="2" name="TextBox 1">
            <a:extLst>
              <a:ext uri="{FF2B5EF4-FFF2-40B4-BE49-F238E27FC236}">
                <a16:creationId xmlns:a16="http://schemas.microsoft.com/office/drawing/2014/main" id="{19FAE62F-0382-4D3A-AD53-FDA8E7C09833}"/>
              </a:ext>
            </a:extLst>
          </p:cNvPr>
          <p:cNvSpPr txBox="1"/>
          <p:nvPr/>
        </p:nvSpPr>
        <p:spPr>
          <a:xfrm>
            <a:off x="1703293" y="1803268"/>
            <a:ext cx="7566212" cy="2308324"/>
          </a:xfrm>
          <a:prstGeom prst="rect">
            <a:avLst/>
          </a:prstGeom>
          <a:noFill/>
        </p:spPr>
        <p:txBody>
          <a:bodyPr wrap="square" rtlCol="0">
            <a:spAutoFit/>
          </a:bodyPr>
          <a:lstStyle/>
          <a:p>
            <a:r>
              <a:rPr lang="en-US" sz="7200" b="1" dirty="0">
                <a:solidFill>
                  <a:srgbClr val="FF953B"/>
                </a:solidFill>
              </a:rPr>
              <a:t>Thanks for listening!</a:t>
            </a:r>
          </a:p>
        </p:txBody>
      </p:sp>
      <p:grpSp>
        <p:nvGrpSpPr>
          <p:cNvPr id="8" name="Group 7">
            <a:extLst>
              <a:ext uri="{FF2B5EF4-FFF2-40B4-BE49-F238E27FC236}">
                <a16:creationId xmlns:a16="http://schemas.microsoft.com/office/drawing/2014/main" id="{87DAFAED-5103-4C9E-7D76-C8FFACED472C}"/>
              </a:ext>
            </a:extLst>
          </p:cNvPr>
          <p:cNvGrpSpPr/>
          <p:nvPr/>
        </p:nvGrpSpPr>
        <p:grpSpPr>
          <a:xfrm>
            <a:off x="11015827" y="67733"/>
            <a:ext cx="992880" cy="586668"/>
            <a:chOff x="11117427" y="18725"/>
            <a:chExt cx="992880" cy="586668"/>
          </a:xfrm>
        </p:grpSpPr>
        <p:pic>
          <p:nvPicPr>
            <p:cNvPr id="9" name="Picture 8">
              <a:extLst>
                <a:ext uri="{FF2B5EF4-FFF2-40B4-BE49-F238E27FC236}">
                  <a16:creationId xmlns:a16="http://schemas.microsoft.com/office/drawing/2014/main" id="{00E0E2A1-D7FD-3E05-675C-329BE2208E02}"/>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BD84E17D-2F36-1F74-196F-7678504B636C}"/>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032128E5-A97A-2F6F-DF19-C70EBAD77E29}"/>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A3DA6832-005C-9CAD-7FE0-41635EEB2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8BC7DAB1-7993-BCF9-9BF5-F92B2AD7CC39}"/>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A4CF2D61-DCAC-D79C-5B00-5DFC1FB575D9}"/>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9411683F-14F1-5D1C-E8D9-16A27A834EE8}"/>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BF62A1A9-390A-470C-8624-AE7B7248621F}"/>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01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24"/>
            <a:ext cx="12218039" cy="6857999"/>
          </a:xfrm>
          <a:prstGeom prst="rect">
            <a:avLst/>
          </a:prstGeom>
        </p:spPr>
      </p:pic>
      <p:pic>
        <p:nvPicPr>
          <p:cNvPr id="9" name="Picture 8">
            <a:extLst>
              <a:ext uri="{FF2B5EF4-FFF2-40B4-BE49-F238E27FC236}">
                <a16:creationId xmlns:a16="http://schemas.microsoft.com/office/drawing/2014/main" id="{CCA7A959-0067-4379-AA16-D07F432E8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195" y="1162099"/>
            <a:ext cx="9859242" cy="4098310"/>
          </a:xfrm>
          <a:prstGeom prst="rect">
            <a:avLst/>
          </a:prstGeom>
        </p:spPr>
      </p:pic>
      <p:sp>
        <p:nvSpPr>
          <p:cNvPr id="10" name="TextBox 9">
            <a:extLst>
              <a:ext uri="{FF2B5EF4-FFF2-40B4-BE49-F238E27FC236}">
                <a16:creationId xmlns:a16="http://schemas.microsoft.com/office/drawing/2014/main" id="{175E9234-846E-49A7-82B1-8A95B919E399}"/>
              </a:ext>
            </a:extLst>
          </p:cNvPr>
          <p:cNvSpPr txBox="1"/>
          <p:nvPr/>
        </p:nvSpPr>
        <p:spPr>
          <a:xfrm>
            <a:off x="4462767" y="2389296"/>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320DAAAB-BC5C-4DF3-AFB1-DF05DB846284}"/>
              </a:ext>
            </a:extLst>
          </p:cNvPr>
          <p:cNvSpPr txBox="1"/>
          <p:nvPr/>
        </p:nvSpPr>
        <p:spPr>
          <a:xfrm>
            <a:off x="5776896" y="354655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CB02647C-1B73-4C5D-8A41-65A19A09FC27}"/>
              </a:ext>
            </a:extLst>
          </p:cNvPr>
          <p:cNvSpPr txBox="1"/>
          <p:nvPr/>
        </p:nvSpPr>
        <p:spPr>
          <a:xfrm>
            <a:off x="4462767" y="3546556"/>
            <a:ext cx="546847" cy="646331"/>
          </a:xfrm>
          <a:prstGeom prst="rect">
            <a:avLst/>
          </a:prstGeom>
          <a:noFill/>
        </p:spPr>
        <p:txBody>
          <a:bodyPr wrap="square" rtlCol="0">
            <a:spAutoFit/>
          </a:bodyPr>
          <a:lstStyle/>
          <a:p>
            <a:r>
              <a:rPr lang="en-US" sz="3600" b="1" dirty="0"/>
              <a:t>3</a:t>
            </a:r>
            <a:endParaRPr lang="en-US" b="1" dirty="0"/>
          </a:p>
        </p:txBody>
      </p:sp>
      <p:sp>
        <p:nvSpPr>
          <p:cNvPr id="13" name="TextBox 12">
            <a:extLst>
              <a:ext uri="{FF2B5EF4-FFF2-40B4-BE49-F238E27FC236}">
                <a16:creationId xmlns:a16="http://schemas.microsoft.com/office/drawing/2014/main" id="{C4815E56-1B49-499B-8783-D19AC32286AF}"/>
              </a:ext>
            </a:extLst>
          </p:cNvPr>
          <p:cNvSpPr txBox="1"/>
          <p:nvPr/>
        </p:nvSpPr>
        <p:spPr>
          <a:xfrm>
            <a:off x="5776895" y="2389297"/>
            <a:ext cx="546847" cy="646331"/>
          </a:xfrm>
          <a:prstGeom prst="rect">
            <a:avLst/>
          </a:prstGeom>
          <a:noFill/>
        </p:spPr>
        <p:txBody>
          <a:bodyPr wrap="square" rtlCol="0">
            <a:spAutoFit/>
          </a:bodyPr>
          <a:lstStyle/>
          <a:p>
            <a:r>
              <a:rPr lang="en-US" sz="3600" b="1" dirty="0"/>
              <a:t>2</a:t>
            </a:r>
            <a:endParaRPr lang="en-US" b="1" dirty="0"/>
          </a:p>
        </p:txBody>
      </p:sp>
      <p:sp>
        <p:nvSpPr>
          <p:cNvPr id="14" name="TextBox 13">
            <a:extLst>
              <a:ext uri="{FF2B5EF4-FFF2-40B4-BE49-F238E27FC236}">
                <a16:creationId xmlns:a16="http://schemas.microsoft.com/office/drawing/2014/main" id="{0749E072-8834-4611-A57B-39E944B737E0}"/>
              </a:ext>
            </a:extLst>
          </p:cNvPr>
          <p:cNvSpPr txBox="1"/>
          <p:nvPr/>
        </p:nvSpPr>
        <p:spPr>
          <a:xfrm>
            <a:off x="1067307" y="1597591"/>
            <a:ext cx="2937336" cy="1200329"/>
          </a:xfrm>
          <a:prstGeom prst="rect">
            <a:avLst/>
          </a:prstGeom>
          <a:noFill/>
        </p:spPr>
        <p:txBody>
          <a:bodyPr wrap="square" rtlCol="0">
            <a:spAutoFit/>
          </a:bodyPr>
          <a:lstStyle/>
          <a:p>
            <a:r>
              <a:rPr lang="en-US" sz="3600" b="1"/>
              <a:t>Giới thiệu</a:t>
            </a:r>
            <a:br>
              <a:rPr lang="en-US" sz="3600" b="1"/>
            </a:br>
            <a:r>
              <a:rPr lang="en-US" sz="3600" b="1"/>
              <a:t>          đề tài</a:t>
            </a:r>
            <a:endParaRPr lang="en-US" sz="3600" b="1" dirty="0"/>
          </a:p>
        </p:txBody>
      </p:sp>
      <p:sp>
        <p:nvSpPr>
          <p:cNvPr id="15" name="TextBox 14">
            <a:extLst>
              <a:ext uri="{FF2B5EF4-FFF2-40B4-BE49-F238E27FC236}">
                <a16:creationId xmlns:a16="http://schemas.microsoft.com/office/drawing/2014/main" id="{7B979287-A077-4515-B6A5-97E5D1356F0B}"/>
              </a:ext>
            </a:extLst>
          </p:cNvPr>
          <p:cNvSpPr txBox="1"/>
          <p:nvPr/>
        </p:nvSpPr>
        <p:spPr>
          <a:xfrm>
            <a:off x="6692564" y="1652893"/>
            <a:ext cx="3955938" cy="1200329"/>
          </a:xfrm>
          <a:prstGeom prst="rect">
            <a:avLst/>
          </a:prstGeom>
          <a:noFill/>
        </p:spPr>
        <p:txBody>
          <a:bodyPr wrap="square" rtlCol="0">
            <a:spAutoFit/>
          </a:bodyPr>
          <a:lstStyle/>
          <a:p>
            <a:r>
              <a:rPr lang="en-US" sz="3600" b="1"/>
              <a:t>Phân tích, thiết </a:t>
            </a:r>
            <a:br>
              <a:rPr lang="en-US" sz="3600" b="1"/>
            </a:br>
            <a:r>
              <a:rPr lang="en-US" sz="3600" b="1"/>
              <a:t>     kế hệ thống</a:t>
            </a:r>
            <a:endParaRPr lang="en-US" sz="3600" b="1" dirty="0"/>
          </a:p>
        </p:txBody>
      </p:sp>
      <p:sp>
        <p:nvSpPr>
          <p:cNvPr id="16" name="TextBox 15">
            <a:extLst>
              <a:ext uri="{FF2B5EF4-FFF2-40B4-BE49-F238E27FC236}">
                <a16:creationId xmlns:a16="http://schemas.microsoft.com/office/drawing/2014/main" id="{1180EFC5-40F3-4155-8DD4-B6D3BD9C86F7}"/>
              </a:ext>
            </a:extLst>
          </p:cNvPr>
          <p:cNvSpPr txBox="1"/>
          <p:nvPr/>
        </p:nvSpPr>
        <p:spPr>
          <a:xfrm>
            <a:off x="1032430" y="3546557"/>
            <a:ext cx="3181995" cy="1200329"/>
          </a:xfrm>
          <a:prstGeom prst="rect">
            <a:avLst/>
          </a:prstGeom>
          <a:noFill/>
        </p:spPr>
        <p:txBody>
          <a:bodyPr wrap="square" rtlCol="0">
            <a:spAutoFit/>
          </a:bodyPr>
          <a:lstStyle/>
          <a:p>
            <a:r>
              <a:rPr lang="en-US" sz="3600" b="1"/>
              <a:t>Xây dựng </a:t>
            </a:r>
            <a:br>
              <a:rPr lang="en-US" sz="3600" b="1"/>
            </a:br>
            <a:r>
              <a:rPr lang="en-US" sz="3600" b="1"/>
              <a:t>  chương trình</a:t>
            </a:r>
            <a:endParaRPr lang="en-US" sz="3600" b="1" dirty="0"/>
          </a:p>
        </p:txBody>
      </p:sp>
      <p:sp>
        <p:nvSpPr>
          <p:cNvPr id="17" name="TextBox 16">
            <a:extLst>
              <a:ext uri="{FF2B5EF4-FFF2-40B4-BE49-F238E27FC236}">
                <a16:creationId xmlns:a16="http://schemas.microsoft.com/office/drawing/2014/main" id="{2A50FF85-3B2C-4E15-9C39-978A3A9FAAA6}"/>
              </a:ext>
            </a:extLst>
          </p:cNvPr>
          <p:cNvSpPr txBox="1"/>
          <p:nvPr/>
        </p:nvSpPr>
        <p:spPr>
          <a:xfrm>
            <a:off x="6835504" y="3534411"/>
            <a:ext cx="3728525" cy="1200329"/>
          </a:xfrm>
          <a:prstGeom prst="rect">
            <a:avLst/>
          </a:prstGeom>
          <a:noFill/>
        </p:spPr>
        <p:txBody>
          <a:bodyPr wrap="square" rtlCol="0">
            <a:spAutoFit/>
          </a:bodyPr>
          <a:lstStyle/>
          <a:p>
            <a:r>
              <a:rPr lang="en-US" sz="3600" b="1"/>
              <a:t>Kết luận, hướng                          phát triển</a:t>
            </a:r>
            <a:endParaRPr lang="en-US" sz="3600" b="1" dirty="0"/>
          </a:p>
        </p:txBody>
      </p:sp>
      <p:sp>
        <p:nvSpPr>
          <p:cNvPr id="18" name="TextBox 17">
            <a:extLst>
              <a:ext uri="{FF2B5EF4-FFF2-40B4-BE49-F238E27FC236}">
                <a16:creationId xmlns:a16="http://schemas.microsoft.com/office/drawing/2014/main" id="{78F926F6-2490-4A5C-87FE-B720EB71F6A8}"/>
              </a:ext>
            </a:extLst>
          </p:cNvPr>
          <p:cNvSpPr txBox="1"/>
          <p:nvPr/>
        </p:nvSpPr>
        <p:spPr>
          <a:xfrm>
            <a:off x="477934" y="297558"/>
            <a:ext cx="4945681" cy="707886"/>
          </a:xfrm>
          <a:prstGeom prst="rect">
            <a:avLst/>
          </a:prstGeom>
          <a:noFill/>
        </p:spPr>
        <p:txBody>
          <a:bodyPr wrap="square" rtlCol="0">
            <a:spAutoFit/>
          </a:bodyPr>
          <a:lstStyle/>
          <a:p>
            <a:r>
              <a:rPr lang="en-US" sz="4000" b="1"/>
              <a:t>Danh mục</a:t>
            </a:r>
            <a:endParaRPr lang="en-US" sz="4000" b="1" dirty="0"/>
          </a:p>
        </p:txBody>
      </p:sp>
      <p:grpSp>
        <p:nvGrpSpPr>
          <p:cNvPr id="31" name="Group 30">
            <a:extLst>
              <a:ext uri="{FF2B5EF4-FFF2-40B4-BE49-F238E27FC236}">
                <a16:creationId xmlns:a16="http://schemas.microsoft.com/office/drawing/2014/main" id="{4F8BD8BF-B46C-510E-AC40-73EE43357738}"/>
              </a:ext>
            </a:extLst>
          </p:cNvPr>
          <p:cNvGrpSpPr/>
          <p:nvPr/>
        </p:nvGrpSpPr>
        <p:grpSpPr>
          <a:xfrm>
            <a:off x="451567" y="6153366"/>
            <a:ext cx="9420566" cy="614676"/>
            <a:chOff x="451567" y="6153366"/>
            <a:chExt cx="9420566" cy="614676"/>
          </a:xfrm>
        </p:grpSpPr>
        <p:pic>
          <p:nvPicPr>
            <p:cNvPr id="2" name="Picture 6" descr="Trường ĐH Công nghiệp Hà Nội - HaUI">
              <a:extLst>
                <a:ext uri="{FF2B5EF4-FFF2-40B4-BE49-F238E27FC236}">
                  <a16:creationId xmlns:a16="http://schemas.microsoft.com/office/drawing/2014/main" id="{3132D6A2-BE6A-039C-0D82-AEE747A54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34A724A-8B59-6A3E-830B-E0EF23148437}"/>
                </a:ext>
              </a:extLst>
            </p:cNvPr>
            <p:cNvGrpSpPr/>
            <p:nvPr/>
          </p:nvGrpSpPr>
          <p:grpSpPr>
            <a:xfrm>
              <a:off x="987340" y="6153366"/>
              <a:ext cx="3682860" cy="614676"/>
              <a:chOff x="1391765" y="6049731"/>
              <a:chExt cx="3767667" cy="735810"/>
            </a:xfrm>
          </p:grpSpPr>
          <p:sp>
            <p:nvSpPr>
              <p:cNvPr id="3" name="TextBox 2">
                <a:extLst>
                  <a:ext uri="{FF2B5EF4-FFF2-40B4-BE49-F238E27FC236}">
                    <a16:creationId xmlns:a16="http://schemas.microsoft.com/office/drawing/2014/main" id="{C30D3131-716B-DD4C-6B7E-F21D3D61D8DB}"/>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6" name="TextBox 5">
                <a:extLst>
                  <a:ext uri="{FF2B5EF4-FFF2-40B4-BE49-F238E27FC236}">
                    <a16:creationId xmlns:a16="http://schemas.microsoft.com/office/drawing/2014/main" id="{95D8F0BD-F537-291B-5D88-ED20F045449C}"/>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9" name="Straight Connector 18">
              <a:extLst>
                <a:ext uri="{FF2B5EF4-FFF2-40B4-BE49-F238E27FC236}">
                  <a16:creationId xmlns:a16="http://schemas.microsoft.com/office/drawing/2014/main" id="{79E1A98C-CB10-0992-52AB-C789344CB576}"/>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2DC39DD-C0F4-7A02-0B7E-33D64F3CF6B0}"/>
              </a:ext>
            </a:extLst>
          </p:cNvPr>
          <p:cNvGrpSpPr/>
          <p:nvPr/>
        </p:nvGrpSpPr>
        <p:grpSpPr>
          <a:xfrm>
            <a:off x="11117427" y="18725"/>
            <a:ext cx="992880" cy="586668"/>
            <a:chOff x="11117427" y="18725"/>
            <a:chExt cx="992880" cy="586668"/>
          </a:xfrm>
        </p:grpSpPr>
        <p:pic>
          <p:nvPicPr>
            <p:cNvPr id="23" name="Picture 22">
              <a:extLst>
                <a:ext uri="{FF2B5EF4-FFF2-40B4-BE49-F238E27FC236}">
                  <a16:creationId xmlns:a16="http://schemas.microsoft.com/office/drawing/2014/main" id="{0B1A5FBD-C43F-7A04-2892-D5D43E60E2E6}"/>
                </a:ext>
              </a:extLst>
            </p:cNvPr>
            <p:cNvPicPr>
              <a:picLocks noChangeAspect="1"/>
            </p:cNvPicPr>
            <p:nvPr/>
          </p:nvPicPr>
          <p:blipFill>
            <a:blip r:embed="rId5"/>
            <a:stretch>
              <a:fillRect/>
            </a:stretch>
          </p:blipFill>
          <p:spPr>
            <a:xfrm>
              <a:off x="11225159" y="18725"/>
              <a:ext cx="885148" cy="586668"/>
            </a:xfrm>
            <a:prstGeom prst="rect">
              <a:avLst/>
            </a:prstGeom>
          </p:spPr>
        </p:pic>
        <p:pic>
          <p:nvPicPr>
            <p:cNvPr id="24" name="Picture 23">
              <a:extLst>
                <a:ext uri="{FF2B5EF4-FFF2-40B4-BE49-F238E27FC236}">
                  <a16:creationId xmlns:a16="http://schemas.microsoft.com/office/drawing/2014/main" id="{A6F57D0E-8F35-33B0-0954-8B0C201AC66F}"/>
                </a:ext>
              </a:extLst>
            </p:cNvPr>
            <p:cNvPicPr>
              <a:picLocks noChangeAspect="1"/>
            </p:cNvPicPr>
            <p:nvPr/>
          </p:nvPicPr>
          <p:blipFill>
            <a:blip r:embed="rId5"/>
            <a:stretch>
              <a:fillRect/>
            </a:stretch>
          </p:blipFill>
          <p:spPr>
            <a:xfrm>
              <a:off x="11117427" y="81658"/>
              <a:ext cx="885148" cy="307835"/>
            </a:xfrm>
            <a:prstGeom prst="rect">
              <a:avLst/>
            </a:prstGeom>
          </p:spPr>
        </p:pic>
      </p:grpSp>
    </p:spTree>
    <p:extLst>
      <p:ext uri="{BB962C8B-B14F-4D97-AF65-F5344CB8AC3E}">
        <p14:creationId xmlns:p14="http://schemas.microsoft.com/office/powerpoint/2010/main" val="2770936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18039" cy="6857999"/>
          </a:xfrm>
          <a:prstGeom prst="rect">
            <a:avLst/>
          </a:prstGeom>
        </p:spPr>
      </p:pic>
      <p:sp>
        <p:nvSpPr>
          <p:cNvPr id="11" name="TextBox 10">
            <a:extLst>
              <a:ext uri="{FF2B5EF4-FFF2-40B4-BE49-F238E27FC236}">
                <a16:creationId xmlns:a16="http://schemas.microsoft.com/office/drawing/2014/main" id="{320DAAAB-BC5C-4DF3-AFB1-DF05DB846284}"/>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3" name="TextBox 12">
            <a:extLst>
              <a:ext uri="{FF2B5EF4-FFF2-40B4-BE49-F238E27FC236}">
                <a16:creationId xmlns:a16="http://schemas.microsoft.com/office/drawing/2014/main" id="{C4815E56-1B49-499B-8783-D19AC32286AF}"/>
              </a:ext>
            </a:extLst>
          </p:cNvPr>
          <p:cNvSpPr txBox="1"/>
          <p:nvPr/>
        </p:nvSpPr>
        <p:spPr>
          <a:xfrm>
            <a:off x="6016711" y="2689410"/>
            <a:ext cx="546847" cy="646331"/>
          </a:xfrm>
          <a:prstGeom prst="rect">
            <a:avLst/>
          </a:prstGeom>
          <a:noFill/>
        </p:spPr>
        <p:txBody>
          <a:bodyPr wrap="square" rtlCol="0">
            <a:spAutoFit/>
          </a:bodyPr>
          <a:lstStyle/>
          <a:p>
            <a:r>
              <a:rPr lang="en-US" sz="3600" b="1" dirty="0"/>
              <a:t>2</a:t>
            </a:r>
            <a:endParaRPr lang="en-US" b="1" dirty="0"/>
          </a:p>
        </p:txBody>
      </p:sp>
      <p:sp>
        <p:nvSpPr>
          <p:cNvPr id="14" name="TextBox 13">
            <a:extLst>
              <a:ext uri="{FF2B5EF4-FFF2-40B4-BE49-F238E27FC236}">
                <a16:creationId xmlns:a16="http://schemas.microsoft.com/office/drawing/2014/main" id="{0749E072-8834-4611-A57B-39E944B737E0}"/>
              </a:ext>
            </a:extLst>
          </p:cNvPr>
          <p:cNvSpPr txBox="1"/>
          <p:nvPr/>
        </p:nvSpPr>
        <p:spPr>
          <a:xfrm>
            <a:off x="524182" y="339369"/>
            <a:ext cx="4945681" cy="584775"/>
          </a:xfrm>
          <a:prstGeom prst="rect">
            <a:avLst/>
          </a:prstGeom>
          <a:noFill/>
        </p:spPr>
        <p:txBody>
          <a:bodyPr wrap="square" rtlCol="0">
            <a:spAutoFit/>
          </a:bodyPr>
          <a:lstStyle/>
          <a:p>
            <a:r>
              <a:rPr lang="en-US" sz="3200" b="1" dirty="0"/>
              <a:t>1</a:t>
            </a:r>
            <a:r>
              <a:rPr lang="en-US" sz="3200" b="1"/>
              <a:t>. Giới thiệu đề tài</a:t>
            </a:r>
            <a:endParaRPr lang="en-US" sz="3200" b="1" dirty="0"/>
          </a:p>
        </p:txBody>
      </p:sp>
      <p:sp>
        <p:nvSpPr>
          <p:cNvPr id="6" name="TextBox 5">
            <a:extLst>
              <a:ext uri="{FF2B5EF4-FFF2-40B4-BE49-F238E27FC236}">
                <a16:creationId xmlns:a16="http://schemas.microsoft.com/office/drawing/2014/main" id="{5FC4C3DF-D9C5-6C4A-8976-85332E3682E8}"/>
              </a:ext>
            </a:extLst>
          </p:cNvPr>
          <p:cNvSpPr txBox="1"/>
          <p:nvPr/>
        </p:nvSpPr>
        <p:spPr>
          <a:xfrm>
            <a:off x="540718" y="1042019"/>
            <a:ext cx="4945681" cy="461665"/>
          </a:xfrm>
          <a:prstGeom prst="rect">
            <a:avLst/>
          </a:prstGeom>
          <a:noFill/>
        </p:spPr>
        <p:txBody>
          <a:bodyPr wrap="square" rtlCol="0">
            <a:spAutoFit/>
          </a:bodyPr>
          <a:lstStyle/>
          <a:p>
            <a:r>
              <a:rPr lang="en-US" sz="2400" b="1"/>
              <a:t>1.1 Đặt vấn đề</a:t>
            </a:r>
            <a:endParaRPr lang="en-US" sz="2400" b="1" dirty="0"/>
          </a:p>
        </p:txBody>
      </p:sp>
      <p:sp>
        <p:nvSpPr>
          <p:cNvPr id="8" name="TextBox 7">
            <a:extLst>
              <a:ext uri="{FF2B5EF4-FFF2-40B4-BE49-F238E27FC236}">
                <a16:creationId xmlns:a16="http://schemas.microsoft.com/office/drawing/2014/main" id="{4E209ACD-6751-CDC4-D037-E6871D0906A1}"/>
              </a:ext>
            </a:extLst>
          </p:cNvPr>
          <p:cNvSpPr txBox="1"/>
          <p:nvPr/>
        </p:nvSpPr>
        <p:spPr>
          <a:xfrm>
            <a:off x="502719" y="1588542"/>
            <a:ext cx="5513992" cy="22510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1"/>
              <a:t>Số lượng thực tập sinh các ngành tăng nhanh qua các năm</a:t>
            </a:r>
          </a:p>
          <a:p>
            <a:pPr marL="285750" indent="-285750">
              <a:lnSpc>
                <a:spcPct val="150000"/>
              </a:lnSpc>
              <a:buFont typeface="Arial" panose="020B0604020202020204" pitchFamily="34" charset="0"/>
              <a:buChar char="•"/>
            </a:pPr>
            <a:r>
              <a:rPr lang="en-US" sz="2400" b="1"/>
              <a:t>Nhu cầu hệ thống quản lý đào tạo thực tập sinh trong doanh nghiệp</a:t>
            </a:r>
          </a:p>
        </p:txBody>
      </p:sp>
      <p:grpSp>
        <p:nvGrpSpPr>
          <p:cNvPr id="18" name="Group 17">
            <a:extLst>
              <a:ext uri="{FF2B5EF4-FFF2-40B4-BE49-F238E27FC236}">
                <a16:creationId xmlns:a16="http://schemas.microsoft.com/office/drawing/2014/main" id="{439A8E6A-1384-4F64-2021-CCB28E92600A}"/>
              </a:ext>
            </a:extLst>
          </p:cNvPr>
          <p:cNvGrpSpPr/>
          <p:nvPr/>
        </p:nvGrpSpPr>
        <p:grpSpPr>
          <a:xfrm>
            <a:off x="11117427" y="18725"/>
            <a:ext cx="992880" cy="586668"/>
            <a:chOff x="11117427" y="18725"/>
            <a:chExt cx="992880" cy="586668"/>
          </a:xfrm>
        </p:grpSpPr>
        <p:pic>
          <p:nvPicPr>
            <p:cNvPr id="19" name="Picture 18">
              <a:extLst>
                <a:ext uri="{FF2B5EF4-FFF2-40B4-BE49-F238E27FC236}">
                  <a16:creationId xmlns:a16="http://schemas.microsoft.com/office/drawing/2014/main" id="{545BE62A-78BD-1008-88F3-87BB3CE5B32F}"/>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20" name="Picture 19">
              <a:extLst>
                <a:ext uri="{FF2B5EF4-FFF2-40B4-BE49-F238E27FC236}">
                  <a16:creationId xmlns:a16="http://schemas.microsoft.com/office/drawing/2014/main" id="{63DBCC99-ABC3-A3C3-8B1E-F5086EB077B5}"/>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21" name="Group 20">
            <a:extLst>
              <a:ext uri="{FF2B5EF4-FFF2-40B4-BE49-F238E27FC236}">
                <a16:creationId xmlns:a16="http://schemas.microsoft.com/office/drawing/2014/main" id="{53595B61-33E0-5CB9-7086-B3EA58A49CC1}"/>
              </a:ext>
            </a:extLst>
          </p:cNvPr>
          <p:cNvGrpSpPr/>
          <p:nvPr/>
        </p:nvGrpSpPr>
        <p:grpSpPr>
          <a:xfrm>
            <a:off x="451567" y="6153366"/>
            <a:ext cx="9420566" cy="614676"/>
            <a:chOff x="451567" y="6153366"/>
            <a:chExt cx="9420566" cy="614676"/>
          </a:xfrm>
        </p:grpSpPr>
        <p:pic>
          <p:nvPicPr>
            <p:cNvPr id="22" name="Picture 6" descr="Trường ĐH Công nghiệp Hà Nội - HaUI">
              <a:extLst>
                <a:ext uri="{FF2B5EF4-FFF2-40B4-BE49-F238E27FC236}">
                  <a16:creationId xmlns:a16="http://schemas.microsoft.com/office/drawing/2014/main" id="{F5A4E13C-DED3-6FAC-0341-7B27BC02FF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E8FE2F18-DC18-6362-B678-FF4BF57E9BD4}"/>
                </a:ext>
              </a:extLst>
            </p:cNvPr>
            <p:cNvGrpSpPr/>
            <p:nvPr/>
          </p:nvGrpSpPr>
          <p:grpSpPr>
            <a:xfrm>
              <a:off x="987340" y="6153366"/>
              <a:ext cx="3682860" cy="614676"/>
              <a:chOff x="1391765" y="6049731"/>
              <a:chExt cx="3767667" cy="735810"/>
            </a:xfrm>
          </p:grpSpPr>
          <p:sp>
            <p:nvSpPr>
              <p:cNvPr id="25" name="TextBox 24">
                <a:extLst>
                  <a:ext uri="{FF2B5EF4-FFF2-40B4-BE49-F238E27FC236}">
                    <a16:creationId xmlns:a16="http://schemas.microsoft.com/office/drawing/2014/main" id="{E5195C0A-F396-DF23-EBF9-1AF335E44702}"/>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6" name="TextBox 25">
                <a:extLst>
                  <a:ext uri="{FF2B5EF4-FFF2-40B4-BE49-F238E27FC236}">
                    <a16:creationId xmlns:a16="http://schemas.microsoft.com/office/drawing/2014/main" id="{8B5DFA3C-0F4C-1FC5-8CD2-C3F05F820211}"/>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4" name="Straight Connector 23">
              <a:extLst>
                <a:ext uri="{FF2B5EF4-FFF2-40B4-BE49-F238E27FC236}">
                  <a16:creationId xmlns:a16="http://schemas.microsoft.com/office/drawing/2014/main" id="{7344EA6B-F3C6-7417-E158-A8164D526AC6}"/>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FC50859-20D2-4433-1F88-16E993DE745F}"/>
              </a:ext>
            </a:extLst>
          </p:cNvPr>
          <p:cNvGrpSpPr/>
          <p:nvPr/>
        </p:nvGrpSpPr>
        <p:grpSpPr>
          <a:xfrm>
            <a:off x="5783882" y="1481143"/>
            <a:ext cx="5867400" cy="4948347"/>
            <a:chOff x="6016711" y="662534"/>
            <a:chExt cx="5867400" cy="4948347"/>
          </a:xfrm>
        </p:grpSpPr>
        <p:pic>
          <p:nvPicPr>
            <p:cNvPr id="16" name="Picture 15">
              <a:extLst>
                <a:ext uri="{FF2B5EF4-FFF2-40B4-BE49-F238E27FC236}">
                  <a16:creationId xmlns:a16="http://schemas.microsoft.com/office/drawing/2014/main" id="{D6704A33-CDA0-AB6C-A28D-23114AFC82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8206" y="662534"/>
              <a:ext cx="3625026" cy="4541904"/>
            </a:xfrm>
            <a:prstGeom prst="rect">
              <a:avLst/>
            </a:prstGeom>
          </p:spPr>
        </p:pic>
        <p:sp>
          <p:nvSpPr>
            <p:cNvPr id="27" name="TextBox 26">
              <a:extLst>
                <a:ext uri="{FF2B5EF4-FFF2-40B4-BE49-F238E27FC236}">
                  <a16:creationId xmlns:a16="http://schemas.microsoft.com/office/drawing/2014/main" id="{5DD37E8A-6574-7813-C057-C786881F60AE}"/>
                </a:ext>
              </a:extLst>
            </p:cNvPr>
            <p:cNvSpPr txBox="1"/>
            <p:nvPr/>
          </p:nvSpPr>
          <p:spPr>
            <a:xfrm>
              <a:off x="6016711" y="5272327"/>
              <a:ext cx="5867400" cy="338554"/>
            </a:xfrm>
            <a:prstGeom prst="rect">
              <a:avLst/>
            </a:prstGeom>
            <a:noFill/>
          </p:spPr>
          <p:txBody>
            <a:bodyPr wrap="square" rtlCol="0">
              <a:spAutoFit/>
            </a:bodyPr>
            <a:lstStyle/>
            <a:p>
              <a:r>
                <a:rPr lang="en-US" sz="1600"/>
                <a:t>Nguồn: VietnamMarketReport2024-2025 Q3/2024</a:t>
              </a:r>
            </a:p>
          </p:txBody>
        </p:sp>
      </p:grpSp>
    </p:spTree>
    <p:extLst>
      <p:ext uri="{BB962C8B-B14F-4D97-AF65-F5344CB8AC3E}">
        <p14:creationId xmlns:p14="http://schemas.microsoft.com/office/powerpoint/2010/main" val="1301666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18039" cy="6857999"/>
          </a:xfrm>
          <a:prstGeom prst="rect">
            <a:avLst/>
          </a:prstGeom>
        </p:spPr>
      </p:pic>
      <p:sp>
        <p:nvSpPr>
          <p:cNvPr id="2" name="TextBox 1">
            <a:extLst>
              <a:ext uri="{FF2B5EF4-FFF2-40B4-BE49-F238E27FC236}">
                <a16:creationId xmlns:a16="http://schemas.microsoft.com/office/drawing/2014/main" id="{22EF9107-5423-D1D6-F626-3D6B1AB457D3}"/>
              </a:ext>
            </a:extLst>
          </p:cNvPr>
          <p:cNvSpPr txBox="1"/>
          <p:nvPr/>
        </p:nvSpPr>
        <p:spPr>
          <a:xfrm>
            <a:off x="524182" y="339369"/>
            <a:ext cx="4945681" cy="584775"/>
          </a:xfrm>
          <a:prstGeom prst="rect">
            <a:avLst/>
          </a:prstGeom>
          <a:noFill/>
        </p:spPr>
        <p:txBody>
          <a:bodyPr wrap="square" rtlCol="0">
            <a:spAutoFit/>
          </a:bodyPr>
          <a:lstStyle/>
          <a:p>
            <a:r>
              <a:rPr lang="en-US" sz="3200" b="1" dirty="0"/>
              <a:t>1</a:t>
            </a:r>
            <a:r>
              <a:rPr lang="en-US" sz="3200" b="1"/>
              <a:t>. Giới thiệu đề tài</a:t>
            </a:r>
            <a:endParaRPr lang="en-US" sz="3200" b="1" dirty="0"/>
          </a:p>
        </p:txBody>
      </p:sp>
      <p:sp>
        <p:nvSpPr>
          <p:cNvPr id="3" name="TextBox 2">
            <a:extLst>
              <a:ext uri="{FF2B5EF4-FFF2-40B4-BE49-F238E27FC236}">
                <a16:creationId xmlns:a16="http://schemas.microsoft.com/office/drawing/2014/main" id="{F86BCF2C-1109-4168-39CF-F29D2E96F6CA}"/>
              </a:ext>
            </a:extLst>
          </p:cNvPr>
          <p:cNvSpPr txBox="1"/>
          <p:nvPr/>
        </p:nvSpPr>
        <p:spPr>
          <a:xfrm>
            <a:off x="540718" y="1042019"/>
            <a:ext cx="4945681" cy="461665"/>
          </a:xfrm>
          <a:prstGeom prst="rect">
            <a:avLst/>
          </a:prstGeom>
          <a:noFill/>
        </p:spPr>
        <p:txBody>
          <a:bodyPr wrap="square" rtlCol="0">
            <a:spAutoFit/>
          </a:bodyPr>
          <a:lstStyle/>
          <a:p>
            <a:r>
              <a:rPr lang="en-US" sz="2400" b="1"/>
              <a:t>1.2 Mục tiêu đề tài</a:t>
            </a:r>
            <a:endParaRPr lang="en-US" sz="2400" b="1" dirty="0"/>
          </a:p>
        </p:txBody>
      </p:sp>
      <p:sp>
        <p:nvSpPr>
          <p:cNvPr id="7" name="TextBox 6">
            <a:extLst>
              <a:ext uri="{FF2B5EF4-FFF2-40B4-BE49-F238E27FC236}">
                <a16:creationId xmlns:a16="http://schemas.microsoft.com/office/drawing/2014/main" id="{6621EEE4-E26F-6347-BE2F-02E131860A3D}"/>
              </a:ext>
            </a:extLst>
          </p:cNvPr>
          <p:cNvSpPr txBox="1"/>
          <p:nvPr/>
        </p:nvSpPr>
        <p:spPr>
          <a:xfrm>
            <a:off x="702447" y="1535158"/>
            <a:ext cx="10813143" cy="589072"/>
          </a:xfrm>
          <a:prstGeom prst="rect">
            <a:avLst/>
          </a:prstGeom>
          <a:noFill/>
        </p:spPr>
        <p:txBody>
          <a:bodyPr wrap="square" rtlCol="0">
            <a:spAutoFit/>
          </a:bodyPr>
          <a:lstStyle/>
          <a:p>
            <a:pPr>
              <a:lnSpc>
                <a:spcPct val="150000"/>
              </a:lnSpc>
            </a:pPr>
            <a:r>
              <a:rPr lang="en-US" sz="2400" b="1"/>
              <a:t>Xây dựng hệ thống quản lý đào tạo thực tập sinh trong doanh nghiệp</a:t>
            </a:r>
          </a:p>
        </p:txBody>
      </p:sp>
      <p:sp>
        <p:nvSpPr>
          <p:cNvPr id="8" name="TextBox 7">
            <a:extLst>
              <a:ext uri="{FF2B5EF4-FFF2-40B4-BE49-F238E27FC236}">
                <a16:creationId xmlns:a16="http://schemas.microsoft.com/office/drawing/2014/main" id="{B312F54F-6E7A-A894-C639-C4CB6C439C2D}"/>
              </a:ext>
            </a:extLst>
          </p:cNvPr>
          <p:cNvSpPr txBox="1"/>
          <p:nvPr/>
        </p:nvSpPr>
        <p:spPr>
          <a:xfrm>
            <a:off x="1100667" y="2124230"/>
            <a:ext cx="10813143" cy="28050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1"/>
              <a:t>Quản lý giảng viên, thực tập sinh</a:t>
            </a:r>
          </a:p>
          <a:p>
            <a:pPr marL="285750" indent="-285750">
              <a:lnSpc>
                <a:spcPct val="150000"/>
              </a:lnSpc>
              <a:buFont typeface="Arial" panose="020B0604020202020204" pitchFamily="34" charset="0"/>
              <a:buChar char="•"/>
            </a:pPr>
            <a:r>
              <a:rPr lang="en-US" sz="2400" b="1"/>
              <a:t>Quản lý lớp học, bài kiểm tra</a:t>
            </a:r>
          </a:p>
          <a:p>
            <a:pPr marL="285750" indent="-285750">
              <a:lnSpc>
                <a:spcPct val="150000"/>
              </a:lnSpc>
              <a:buFont typeface="Arial" panose="020B0604020202020204" pitchFamily="34" charset="0"/>
              <a:buChar char="•"/>
            </a:pPr>
            <a:r>
              <a:rPr lang="en-US" sz="2400" b="1"/>
              <a:t>Theo dõi lịch trình học, kiểm tra</a:t>
            </a:r>
          </a:p>
          <a:p>
            <a:pPr marL="285750" indent="-285750">
              <a:lnSpc>
                <a:spcPct val="150000"/>
              </a:lnSpc>
              <a:buFont typeface="Arial" panose="020B0604020202020204" pitchFamily="34" charset="0"/>
              <a:buChar char="•"/>
            </a:pPr>
            <a:r>
              <a:rPr lang="en-US" sz="2400" b="1"/>
              <a:t>Theo dõi tiến độ, kết quả kiểm tra</a:t>
            </a:r>
          </a:p>
          <a:p>
            <a:pPr marL="285750" indent="-285750">
              <a:lnSpc>
                <a:spcPct val="150000"/>
              </a:lnSpc>
              <a:buFont typeface="Arial" panose="020B0604020202020204" pitchFamily="34" charset="0"/>
              <a:buChar char="•"/>
            </a:pPr>
            <a:r>
              <a:rPr lang="en-US" sz="2400" b="1"/>
              <a:t>Quản lý đánh giá thực tập sinh</a:t>
            </a:r>
          </a:p>
        </p:txBody>
      </p:sp>
      <p:grpSp>
        <p:nvGrpSpPr>
          <p:cNvPr id="15" name="Group 14">
            <a:extLst>
              <a:ext uri="{FF2B5EF4-FFF2-40B4-BE49-F238E27FC236}">
                <a16:creationId xmlns:a16="http://schemas.microsoft.com/office/drawing/2014/main" id="{DD735C72-AC73-205C-08CB-63346A0BD30E}"/>
              </a:ext>
            </a:extLst>
          </p:cNvPr>
          <p:cNvGrpSpPr/>
          <p:nvPr/>
        </p:nvGrpSpPr>
        <p:grpSpPr>
          <a:xfrm>
            <a:off x="11117427" y="18725"/>
            <a:ext cx="992880" cy="586668"/>
            <a:chOff x="11117427" y="18725"/>
            <a:chExt cx="992880" cy="586668"/>
          </a:xfrm>
        </p:grpSpPr>
        <p:pic>
          <p:nvPicPr>
            <p:cNvPr id="16" name="Picture 15">
              <a:extLst>
                <a:ext uri="{FF2B5EF4-FFF2-40B4-BE49-F238E27FC236}">
                  <a16:creationId xmlns:a16="http://schemas.microsoft.com/office/drawing/2014/main" id="{C791390B-A167-1D03-BE84-624F30625597}"/>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7" name="Picture 16">
              <a:extLst>
                <a:ext uri="{FF2B5EF4-FFF2-40B4-BE49-F238E27FC236}">
                  <a16:creationId xmlns:a16="http://schemas.microsoft.com/office/drawing/2014/main" id="{8AA9DD2C-0C47-B700-AF02-7F7D628953DF}"/>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8" name="Group 17">
            <a:extLst>
              <a:ext uri="{FF2B5EF4-FFF2-40B4-BE49-F238E27FC236}">
                <a16:creationId xmlns:a16="http://schemas.microsoft.com/office/drawing/2014/main" id="{645FA9DF-9B33-5BFF-C2C4-77A2CD9A6A4B}"/>
              </a:ext>
            </a:extLst>
          </p:cNvPr>
          <p:cNvGrpSpPr/>
          <p:nvPr/>
        </p:nvGrpSpPr>
        <p:grpSpPr>
          <a:xfrm>
            <a:off x="451567" y="6153366"/>
            <a:ext cx="9420566" cy="614676"/>
            <a:chOff x="451567" y="6153366"/>
            <a:chExt cx="9420566" cy="614676"/>
          </a:xfrm>
        </p:grpSpPr>
        <p:pic>
          <p:nvPicPr>
            <p:cNvPr id="19" name="Picture 6" descr="Trường ĐH Công nghiệp Hà Nội - HaUI">
              <a:extLst>
                <a:ext uri="{FF2B5EF4-FFF2-40B4-BE49-F238E27FC236}">
                  <a16:creationId xmlns:a16="http://schemas.microsoft.com/office/drawing/2014/main" id="{7D72002C-6CF5-CA44-4586-798288974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45EFB93-18CB-4B31-3DEF-F1EC14B3D0B0}"/>
                </a:ext>
              </a:extLst>
            </p:cNvPr>
            <p:cNvGrpSpPr/>
            <p:nvPr/>
          </p:nvGrpSpPr>
          <p:grpSpPr>
            <a:xfrm>
              <a:off x="987340" y="6153366"/>
              <a:ext cx="3682860" cy="614676"/>
              <a:chOff x="1391765" y="6049731"/>
              <a:chExt cx="3767667" cy="735810"/>
            </a:xfrm>
          </p:grpSpPr>
          <p:sp>
            <p:nvSpPr>
              <p:cNvPr id="22" name="TextBox 21">
                <a:extLst>
                  <a:ext uri="{FF2B5EF4-FFF2-40B4-BE49-F238E27FC236}">
                    <a16:creationId xmlns:a16="http://schemas.microsoft.com/office/drawing/2014/main" id="{2DBF1574-3B54-8848-79E9-E8E53630E7A5}"/>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3" name="TextBox 22">
                <a:extLst>
                  <a:ext uri="{FF2B5EF4-FFF2-40B4-BE49-F238E27FC236}">
                    <a16:creationId xmlns:a16="http://schemas.microsoft.com/office/drawing/2014/main" id="{C0598B0C-AD12-8DD0-9BE1-3103849D28B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1" name="Straight Connector 20">
              <a:extLst>
                <a:ext uri="{FF2B5EF4-FFF2-40B4-BE49-F238E27FC236}">
                  <a16:creationId xmlns:a16="http://schemas.microsoft.com/office/drawing/2014/main" id="{A13FAB1C-3812-2C59-210D-F55126C3D147}"/>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882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73CC594C-A008-2BCC-9A1A-C9E5ECB0FA88}"/>
              </a:ext>
            </a:extLst>
          </p:cNvPr>
          <p:cNvSpPr txBox="1"/>
          <p:nvPr/>
        </p:nvSpPr>
        <p:spPr>
          <a:xfrm>
            <a:off x="524182" y="339369"/>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EF36DA92-F2D1-BFBC-5912-C7BDBDFCB5D7}"/>
              </a:ext>
            </a:extLst>
          </p:cNvPr>
          <p:cNvSpPr txBox="1"/>
          <p:nvPr/>
        </p:nvSpPr>
        <p:spPr>
          <a:xfrm>
            <a:off x="540718" y="1042019"/>
            <a:ext cx="4945681" cy="461665"/>
          </a:xfrm>
          <a:prstGeom prst="rect">
            <a:avLst/>
          </a:prstGeom>
          <a:noFill/>
        </p:spPr>
        <p:txBody>
          <a:bodyPr wrap="square" rtlCol="0">
            <a:spAutoFit/>
          </a:bodyPr>
          <a:lstStyle/>
          <a:p>
            <a:r>
              <a:rPr lang="en-US" sz="2400" b="1"/>
              <a:t>2.1 Các tác nhân chính</a:t>
            </a:r>
            <a:endParaRPr lang="en-US" sz="2400" b="1" dirty="0"/>
          </a:p>
        </p:txBody>
      </p:sp>
      <p:sp>
        <p:nvSpPr>
          <p:cNvPr id="27" name="TextBox 22">
            <a:extLst>
              <a:ext uri="{FF2B5EF4-FFF2-40B4-BE49-F238E27FC236}">
                <a16:creationId xmlns:a16="http://schemas.microsoft.com/office/drawing/2014/main" id="{02CA0A00-DB53-E683-EA5F-337C3878BBF6}"/>
              </a:ext>
            </a:extLst>
          </p:cNvPr>
          <p:cNvSpPr txBox="1"/>
          <p:nvPr/>
        </p:nvSpPr>
        <p:spPr>
          <a:xfrm>
            <a:off x="1492943" y="4059847"/>
            <a:ext cx="2593034"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Thực tập sinh</a:t>
            </a:r>
          </a:p>
        </p:txBody>
      </p:sp>
      <p:sp>
        <p:nvSpPr>
          <p:cNvPr id="2052" name="TextBox 24">
            <a:extLst>
              <a:ext uri="{FF2B5EF4-FFF2-40B4-BE49-F238E27FC236}">
                <a16:creationId xmlns:a16="http://schemas.microsoft.com/office/drawing/2014/main" id="{8ED46B99-0694-A088-37D5-36D8DDFB8D96}"/>
              </a:ext>
            </a:extLst>
          </p:cNvPr>
          <p:cNvSpPr txBox="1"/>
          <p:nvPr/>
        </p:nvSpPr>
        <p:spPr>
          <a:xfrm>
            <a:off x="6169852" y="4019771"/>
            <a:ext cx="1809579"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Quản trị viên</a:t>
            </a:r>
          </a:p>
        </p:txBody>
      </p:sp>
      <p:grpSp>
        <p:nvGrpSpPr>
          <p:cNvPr id="2056" name="Group 2055">
            <a:extLst>
              <a:ext uri="{FF2B5EF4-FFF2-40B4-BE49-F238E27FC236}">
                <a16:creationId xmlns:a16="http://schemas.microsoft.com/office/drawing/2014/main" id="{FC258569-2D89-EF83-EF2B-BC840EE8F81B}"/>
              </a:ext>
            </a:extLst>
          </p:cNvPr>
          <p:cNvGrpSpPr/>
          <p:nvPr/>
        </p:nvGrpSpPr>
        <p:grpSpPr>
          <a:xfrm>
            <a:off x="11083560" y="46035"/>
            <a:ext cx="992880" cy="586668"/>
            <a:chOff x="11117427" y="18725"/>
            <a:chExt cx="992880" cy="586668"/>
          </a:xfrm>
        </p:grpSpPr>
        <p:pic>
          <p:nvPicPr>
            <p:cNvPr id="2057" name="Picture 2056">
              <a:extLst>
                <a:ext uri="{FF2B5EF4-FFF2-40B4-BE49-F238E27FC236}">
                  <a16:creationId xmlns:a16="http://schemas.microsoft.com/office/drawing/2014/main" id="{44ACD82C-1D6C-5623-C1F3-9C5DA6DD3258}"/>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2058" name="Picture 2057">
              <a:extLst>
                <a:ext uri="{FF2B5EF4-FFF2-40B4-BE49-F238E27FC236}">
                  <a16:creationId xmlns:a16="http://schemas.microsoft.com/office/drawing/2014/main" id="{4CB6752D-6949-5A2D-1CBB-A8FBEE22866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2059" name="Group 2058">
            <a:extLst>
              <a:ext uri="{FF2B5EF4-FFF2-40B4-BE49-F238E27FC236}">
                <a16:creationId xmlns:a16="http://schemas.microsoft.com/office/drawing/2014/main" id="{72238195-32F0-694F-315B-6FBD07AD6710}"/>
              </a:ext>
            </a:extLst>
          </p:cNvPr>
          <p:cNvGrpSpPr/>
          <p:nvPr/>
        </p:nvGrpSpPr>
        <p:grpSpPr>
          <a:xfrm>
            <a:off x="451567" y="6153366"/>
            <a:ext cx="9420566" cy="614676"/>
            <a:chOff x="451567" y="6153366"/>
            <a:chExt cx="9420566" cy="614676"/>
          </a:xfrm>
        </p:grpSpPr>
        <p:pic>
          <p:nvPicPr>
            <p:cNvPr id="2060" name="Picture 6" descr="Trường ĐH Công nghiệp Hà Nội - HaUI">
              <a:extLst>
                <a:ext uri="{FF2B5EF4-FFF2-40B4-BE49-F238E27FC236}">
                  <a16:creationId xmlns:a16="http://schemas.microsoft.com/office/drawing/2014/main" id="{75CEC8B0-BFA2-759B-F2B1-EE93DAEA8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31CF73CC-9056-0A3D-E997-AADF15F4122D}"/>
                </a:ext>
              </a:extLst>
            </p:cNvPr>
            <p:cNvGrpSpPr/>
            <p:nvPr/>
          </p:nvGrpSpPr>
          <p:grpSpPr>
            <a:xfrm>
              <a:off x="987340" y="6153366"/>
              <a:ext cx="3682860" cy="614676"/>
              <a:chOff x="1391765" y="6049731"/>
              <a:chExt cx="3767667" cy="735810"/>
            </a:xfrm>
          </p:grpSpPr>
          <p:sp>
            <p:nvSpPr>
              <p:cNvPr id="2063" name="TextBox 2062">
                <a:extLst>
                  <a:ext uri="{FF2B5EF4-FFF2-40B4-BE49-F238E27FC236}">
                    <a16:creationId xmlns:a16="http://schemas.microsoft.com/office/drawing/2014/main" id="{C7E21745-ED0C-02C7-0E74-792C9DB020F4}"/>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64" name="TextBox 2063">
                <a:extLst>
                  <a:ext uri="{FF2B5EF4-FFF2-40B4-BE49-F238E27FC236}">
                    <a16:creationId xmlns:a16="http://schemas.microsoft.com/office/drawing/2014/main" id="{A204F13F-D3E6-9A67-B057-C194A37F0A44}"/>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62" name="Straight Connector 2061">
              <a:extLst>
                <a:ext uri="{FF2B5EF4-FFF2-40B4-BE49-F238E27FC236}">
                  <a16:creationId xmlns:a16="http://schemas.microsoft.com/office/drawing/2014/main" id="{131AA596-9256-B4BE-FC06-5F9A8AD1526C}"/>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2066" name="Picture 2065">
            <a:extLst>
              <a:ext uri="{FF2B5EF4-FFF2-40B4-BE49-F238E27FC236}">
                <a16:creationId xmlns:a16="http://schemas.microsoft.com/office/drawing/2014/main" id="{F121B9A5-F595-30D8-6BB9-A0C7A9CBD85A}"/>
              </a:ext>
            </a:extLst>
          </p:cNvPr>
          <p:cNvPicPr>
            <a:picLocks noChangeAspect="1"/>
          </p:cNvPicPr>
          <p:nvPr/>
        </p:nvPicPr>
        <p:blipFill>
          <a:blip r:embed="rId5"/>
          <a:stretch>
            <a:fillRect/>
          </a:stretch>
        </p:blipFill>
        <p:spPr>
          <a:xfrm>
            <a:off x="1702568" y="2143513"/>
            <a:ext cx="2019704" cy="2019704"/>
          </a:xfrm>
          <a:prstGeom prst="rect">
            <a:avLst/>
          </a:prstGeom>
        </p:spPr>
      </p:pic>
      <p:pic>
        <p:nvPicPr>
          <p:cNvPr id="11268" name="Picture 4" descr="User ">
            <a:extLst>
              <a:ext uri="{FF2B5EF4-FFF2-40B4-BE49-F238E27FC236}">
                <a16:creationId xmlns:a16="http://schemas.microsoft.com/office/drawing/2014/main" id="{56BF4592-AE1C-45EA-0430-886A8BE4D2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8825" y="2328048"/>
            <a:ext cx="1559824" cy="155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71DDF-23E1-2791-9FEB-631FD210FB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164A961-9D43-873D-222C-EA0A14F76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10FAB6B5-DA76-0D37-9B61-BABA61352C10}"/>
              </a:ext>
            </a:extLst>
          </p:cNvPr>
          <p:cNvSpPr txBox="1"/>
          <p:nvPr/>
        </p:nvSpPr>
        <p:spPr>
          <a:xfrm>
            <a:off x="524182" y="339369"/>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58F8D772-B6BC-2676-418B-E44BB8C689CC}"/>
              </a:ext>
            </a:extLst>
          </p:cNvPr>
          <p:cNvSpPr txBox="1"/>
          <p:nvPr/>
        </p:nvSpPr>
        <p:spPr>
          <a:xfrm>
            <a:off x="540718" y="1042019"/>
            <a:ext cx="6131015" cy="461665"/>
          </a:xfrm>
          <a:prstGeom prst="rect">
            <a:avLst/>
          </a:prstGeom>
          <a:noFill/>
        </p:spPr>
        <p:txBody>
          <a:bodyPr wrap="square" rtlCol="0">
            <a:spAutoFit/>
          </a:bodyPr>
          <a:lstStyle/>
          <a:p>
            <a:r>
              <a:rPr lang="en-US" sz="2400" b="1"/>
              <a:t>2.2 Danh sách chức năng quản trị viên </a:t>
            </a:r>
            <a:endParaRPr lang="en-US" sz="2400" b="1" dirty="0"/>
          </a:p>
        </p:txBody>
      </p:sp>
      <p:sp>
        <p:nvSpPr>
          <p:cNvPr id="7" name="TextBox 6">
            <a:extLst>
              <a:ext uri="{FF2B5EF4-FFF2-40B4-BE49-F238E27FC236}">
                <a16:creationId xmlns:a16="http://schemas.microsoft.com/office/drawing/2014/main" id="{425D74E8-59C1-483F-5944-0D47DEEAB5A0}"/>
              </a:ext>
            </a:extLst>
          </p:cNvPr>
          <p:cNvSpPr txBox="1"/>
          <p:nvPr/>
        </p:nvSpPr>
        <p:spPr>
          <a:xfrm>
            <a:off x="847821" y="1621559"/>
            <a:ext cx="5033862" cy="280506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1"/>
              <a:t>Quản lý giảng viên</a:t>
            </a:r>
          </a:p>
          <a:p>
            <a:pPr marL="285750" indent="-285750">
              <a:lnSpc>
                <a:spcPct val="150000"/>
              </a:lnSpc>
              <a:buFont typeface="Arial" panose="020B0604020202020204" pitchFamily="34" charset="0"/>
              <a:buChar char="•"/>
            </a:pPr>
            <a:r>
              <a:rPr lang="en-US" sz="2400" b="1"/>
              <a:t>Quản lý thực tập sinh</a:t>
            </a:r>
          </a:p>
          <a:p>
            <a:pPr marL="285750" indent="-285750">
              <a:lnSpc>
                <a:spcPct val="150000"/>
              </a:lnSpc>
              <a:buFont typeface="Arial" panose="020B0604020202020204" pitchFamily="34" charset="0"/>
              <a:buChar char="•"/>
            </a:pPr>
            <a:r>
              <a:rPr lang="en-US" sz="2400" b="1"/>
              <a:t>Quản lý lớp học</a:t>
            </a:r>
          </a:p>
          <a:p>
            <a:pPr marL="285750" indent="-285750">
              <a:lnSpc>
                <a:spcPct val="150000"/>
              </a:lnSpc>
              <a:buFont typeface="Arial" panose="020B0604020202020204" pitchFamily="34" charset="0"/>
              <a:buChar char="•"/>
            </a:pPr>
            <a:r>
              <a:rPr lang="en-US" sz="2400" b="1"/>
              <a:t>Quản lý bài kiểm tra</a:t>
            </a:r>
          </a:p>
          <a:p>
            <a:pPr marL="285750" indent="-285750">
              <a:lnSpc>
                <a:spcPct val="150000"/>
              </a:lnSpc>
              <a:buFont typeface="Arial" panose="020B0604020202020204" pitchFamily="34" charset="0"/>
              <a:buChar char="•"/>
            </a:pPr>
            <a:r>
              <a:rPr lang="en-US" sz="2400" b="1"/>
              <a:t>Quản lý đánh giá thực tập sinh</a:t>
            </a:r>
          </a:p>
        </p:txBody>
      </p:sp>
      <p:grpSp>
        <p:nvGrpSpPr>
          <p:cNvPr id="9" name="Group 8">
            <a:extLst>
              <a:ext uri="{FF2B5EF4-FFF2-40B4-BE49-F238E27FC236}">
                <a16:creationId xmlns:a16="http://schemas.microsoft.com/office/drawing/2014/main" id="{604EEB0B-3B89-07BF-5761-4959100E8A10}"/>
              </a:ext>
            </a:extLst>
          </p:cNvPr>
          <p:cNvGrpSpPr/>
          <p:nvPr/>
        </p:nvGrpSpPr>
        <p:grpSpPr>
          <a:xfrm>
            <a:off x="11049694" y="17636"/>
            <a:ext cx="992880" cy="586668"/>
            <a:chOff x="11117427" y="18725"/>
            <a:chExt cx="992880" cy="586668"/>
          </a:xfrm>
        </p:grpSpPr>
        <p:pic>
          <p:nvPicPr>
            <p:cNvPr id="13" name="Picture 12">
              <a:extLst>
                <a:ext uri="{FF2B5EF4-FFF2-40B4-BE49-F238E27FC236}">
                  <a16:creationId xmlns:a16="http://schemas.microsoft.com/office/drawing/2014/main" id="{4A559A13-E1A2-B8D5-BCB7-660D5C3B8B4D}"/>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DC6360FF-59C5-85AA-B1B6-C748D11AFA9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E18795AE-E73D-CBCA-3C75-0A2FF6FAF794}"/>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63C2A059-8B79-8DF8-6612-E64629008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D9ECB650-FF00-F8CF-0172-58EE4193E462}"/>
                </a:ext>
              </a:extLst>
            </p:cNvPr>
            <p:cNvGrpSpPr/>
            <p:nvPr/>
          </p:nvGrpSpPr>
          <p:grpSpPr>
            <a:xfrm>
              <a:off x="987340" y="6153366"/>
              <a:ext cx="3682860" cy="614676"/>
              <a:chOff x="1391765" y="6049731"/>
              <a:chExt cx="3767667" cy="735810"/>
            </a:xfrm>
          </p:grpSpPr>
          <p:sp>
            <p:nvSpPr>
              <p:cNvPr id="22" name="TextBox 21">
                <a:extLst>
                  <a:ext uri="{FF2B5EF4-FFF2-40B4-BE49-F238E27FC236}">
                    <a16:creationId xmlns:a16="http://schemas.microsoft.com/office/drawing/2014/main" id="{0D602F4D-979C-C9E7-BB58-E154A7EC2162}"/>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3" name="TextBox 22">
                <a:extLst>
                  <a:ext uri="{FF2B5EF4-FFF2-40B4-BE49-F238E27FC236}">
                    <a16:creationId xmlns:a16="http://schemas.microsoft.com/office/drawing/2014/main" id="{91E314AA-050B-B91C-CB69-405E443738B7}"/>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5D216550-1C87-E5D7-6B48-577668AA05BB}"/>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4" name="TextBox 24">
            <a:extLst>
              <a:ext uri="{FF2B5EF4-FFF2-40B4-BE49-F238E27FC236}">
                <a16:creationId xmlns:a16="http://schemas.microsoft.com/office/drawing/2014/main" id="{F85D75ED-C8DA-0183-3FC4-FF52D8B7EE80}"/>
              </a:ext>
            </a:extLst>
          </p:cNvPr>
          <p:cNvSpPr txBox="1"/>
          <p:nvPr/>
        </p:nvSpPr>
        <p:spPr>
          <a:xfrm>
            <a:off x="7633523" y="3560899"/>
            <a:ext cx="1809579"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Quản trị viên</a:t>
            </a:r>
          </a:p>
        </p:txBody>
      </p:sp>
      <p:pic>
        <p:nvPicPr>
          <p:cNvPr id="25" name="Picture 4" descr="User ">
            <a:extLst>
              <a:ext uri="{FF2B5EF4-FFF2-40B4-BE49-F238E27FC236}">
                <a16:creationId xmlns:a16="http://schemas.microsoft.com/office/drawing/2014/main" id="{066A3B89-1A66-5A74-EA98-17E41BC2C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2496" y="1869176"/>
            <a:ext cx="1559824" cy="155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2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BAD14-F1FD-7662-C2F3-6994E6560F2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03E2725-E10F-9B3E-9AC6-69267955A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2CEC9CDD-7873-4B71-D6CD-B44CA65FC32D}"/>
              </a:ext>
            </a:extLst>
          </p:cNvPr>
          <p:cNvSpPr txBox="1"/>
          <p:nvPr/>
        </p:nvSpPr>
        <p:spPr>
          <a:xfrm>
            <a:off x="524182" y="339369"/>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91A57343-DE7B-C6A1-CD70-C0516E393246}"/>
              </a:ext>
            </a:extLst>
          </p:cNvPr>
          <p:cNvSpPr txBox="1"/>
          <p:nvPr/>
        </p:nvSpPr>
        <p:spPr>
          <a:xfrm>
            <a:off x="540718" y="1042019"/>
            <a:ext cx="6131015" cy="461665"/>
          </a:xfrm>
          <a:prstGeom prst="rect">
            <a:avLst/>
          </a:prstGeom>
          <a:noFill/>
        </p:spPr>
        <p:txBody>
          <a:bodyPr wrap="square" rtlCol="0">
            <a:spAutoFit/>
          </a:bodyPr>
          <a:lstStyle/>
          <a:p>
            <a:r>
              <a:rPr lang="en-US" sz="2400" b="1"/>
              <a:t>2.3 Danh sách chức năng thực tập sinh </a:t>
            </a:r>
            <a:endParaRPr lang="en-US" sz="2400" b="1" dirty="0"/>
          </a:p>
        </p:txBody>
      </p:sp>
      <p:sp>
        <p:nvSpPr>
          <p:cNvPr id="7" name="TextBox 6">
            <a:extLst>
              <a:ext uri="{FF2B5EF4-FFF2-40B4-BE49-F238E27FC236}">
                <a16:creationId xmlns:a16="http://schemas.microsoft.com/office/drawing/2014/main" id="{C1CA3399-557F-5328-2981-9CD8A7FA2FEE}"/>
              </a:ext>
            </a:extLst>
          </p:cNvPr>
          <p:cNvSpPr txBox="1"/>
          <p:nvPr/>
        </p:nvSpPr>
        <p:spPr>
          <a:xfrm>
            <a:off x="987340" y="1538305"/>
            <a:ext cx="5033862" cy="335906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1"/>
              <a:t>Xem danh sách lớp học</a:t>
            </a:r>
          </a:p>
          <a:p>
            <a:pPr marL="285750" indent="-285750">
              <a:lnSpc>
                <a:spcPct val="150000"/>
              </a:lnSpc>
              <a:buFont typeface="Arial" panose="020B0604020202020204" pitchFamily="34" charset="0"/>
              <a:buChar char="•"/>
            </a:pPr>
            <a:r>
              <a:rPr lang="en-US" sz="2400" b="1"/>
              <a:t>Đăng ký lớp học</a:t>
            </a:r>
          </a:p>
          <a:p>
            <a:pPr marL="285750" indent="-285750">
              <a:lnSpc>
                <a:spcPct val="150000"/>
              </a:lnSpc>
              <a:buFont typeface="Arial" panose="020B0604020202020204" pitchFamily="34" charset="0"/>
              <a:buChar char="•"/>
            </a:pPr>
            <a:r>
              <a:rPr lang="en-US" sz="2400" b="1"/>
              <a:t>Theo dõi lịch học, kiểm tra</a:t>
            </a:r>
          </a:p>
          <a:p>
            <a:pPr marL="285750" indent="-285750">
              <a:lnSpc>
                <a:spcPct val="150000"/>
              </a:lnSpc>
              <a:buFont typeface="Arial" panose="020B0604020202020204" pitchFamily="34" charset="0"/>
              <a:buChar char="•"/>
            </a:pPr>
            <a:r>
              <a:rPr lang="en-US" sz="2400" b="1"/>
              <a:t>Làm bài, theo dõi kết quả kiểm tra</a:t>
            </a:r>
          </a:p>
          <a:p>
            <a:pPr marL="285750" indent="-285750">
              <a:lnSpc>
                <a:spcPct val="150000"/>
              </a:lnSpc>
              <a:buFont typeface="Arial" panose="020B0604020202020204" pitchFamily="34" charset="0"/>
              <a:buChar char="•"/>
            </a:pPr>
            <a:r>
              <a:rPr lang="en-US" sz="2400" b="1"/>
              <a:t>Theo dõi tiến độ quá trình đào tạo</a:t>
            </a:r>
          </a:p>
          <a:p>
            <a:pPr marL="285750" indent="-285750">
              <a:lnSpc>
                <a:spcPct val="150000"/>
              </a:lnSpc>
              <a:buFont typeface="Arial" panose="020B0604020202020204" pitchFamily="34" charset="0"/>
              <a:buChar char="•"/>
            </a:pPr>
            <a:r>
              <a:rPr lang="en-US" sz="2400" b="1"/>
              <a:t>Xem kết quả đánh giá</a:t>
            </a:r>
          </a:p>
        </p:txBody>
      </p:sp>
      <p:grpSp>
        <p:nvGrpSpPr>
          <p:cNvPr id="8" name="Group 7">
            <a:extLst>
              <a:ext uri="{FF2B5EF4-FFF2-40B4-BE49-F238E27FC236}">
                <a16:creationId xmlns:a16="http://schemas.microsoft.com/office/drawing/2014/main" id="{48693570-8AD2-793F-B8A0-7A4A0A1A0569}"/>
              </a:ext>
            </a:extLst>
          </p:cNvPr>
          <p:cNvGrpSpPr/>
          <p:nvPr/>
        </p:nvGrpSpPr>
        <p:grpSpPr>
          <a:xfrm>
            <a:off x="11075094" y="46035"/>
            <a:ext cx="992880" cy="586668"/>
            <a:chOff x="11117427" y="18725"/>
            <a:chExt cx="992880" cy="586668"/>
          </a:xfrm>
        </p:grpSpPr>
        <p:pic>
          <p:nvPicPr>
            <p:cNvPr id="9" name="Picture 8">
              <a:extLst>
                <a:ext uri="{FF2B5EF4-FFF2-40B4-BE49-F238E27FC236}">
                  <a16:creationId xmlns:a16="http://schemas.microsoft.com/office/drawing/2014/main" id="{F3F021D4-7C43-0ABE-9247-DB2A34EE9A30}"/>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3" name="Picture 12">
              <a:extLst>
                <a:ext uri="{FF2B5EF4-FFF2-40B4-BE49-F238E27FC236}">
                  <a16:creationId xmlns:a16="http://schemas.microsoft.com/office/drawing/2014/main" id="{A732ACFB-BD42-EBEC-5EC5-5B7D633734B7}"/>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4" name="Group 13">
            <a:extLst>
              <a:ext uri="{FF2B5EF4-FFF2-40B4-BE49-F238E27FC236}">
                <a16:creationId xmlns:a16="http://schemas.microsoft.com/office/drawing/2014/main" id="{FF070A05-456B-E2F9-438D-FE52EB16BDDA}"/>
              </a:ext>
            </a:extLst>
          </p:cNvPr>
          <p:cNvGrpSpPr/>
          <p:nvPr/>
        </p:nvGrpSpPr>
        <p:grpSpPr>
          <a:xfrm>
            <a:off x="451567" y="6153366"/>
            <a:ext cx="9420566" cy="614676"/>
            <a:chOff x="451567" y="6153366"/>
            <a:chExt cx="9420566" cy="614676"/>
          </a:xfrm>
        </p:grpSpPr>
        <p:pic>
          <p:nvPicPr>
            <p:cNvPr id="15" name="Picture 6" descr="Trường ĐH Công nghiệp Hà Nội - HaUI">
              <a:extLst>
                <a:ext uri="{FF2B5EF4-FFF2-40B4-BE49-F238E27FC236}">
                  <a16:creationId xmlns:a16="http://schemas.microsoft.com/office/drawing/2014/main" id="{A3D8F8DA-D657-E8E7-7416-FDD3A6075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21F0AFB3-3D5D-4E89-858A-E8FD43383C74}"/>
                </a:ext>
              </a:extLst>
            </p:cNvPr>
            <p:cNvGrpSpPr/>
            <p:nvPr/>
          </p:nvGrpSpPr>
          <p:grpSpPr>
            <a:xfrm>
              <a:off x="987340" y="6153366"/>
              <a:ext cx="3682860" cy="614676"/>
              <a:chOff x="1391765" y="6049731"/>
              <a:chExt cx="3767667" cy="735810"/>
            </a:xfrm>
          </p:grpSpPr>
          <p:sp>
            <p:nvSpPr>
              <p:cNvPr id="18" name="TextBox 17">
                <a:extLst>
                  <a:ext uri="{FF2B5EF4-FFF2-40B4-BE49-F238E27FC236}">
                    <a16:creationId xmlns:a16="http://schemas.microsoft.com/office/drawing/2014/main" id="{E8E5B0D4-1820-8093-7816-B9466D2664A5}"/>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19" name="TextBox 18">
                <a:extLst>
                  <a:ext uri="{FF2B5EF4-FFF2-40B4-BE49-F238E27FC236}">
                    <a16:creationId xmlns:a16="http://schemas.microsoft.com/office/drawing/2014/main" id="{91B784F5-1037-1033-E1D8-56C08228B969}"/>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7" name="Straight Connector 16">
              <a:extLst>
                <a:ext uri="{FF2B5EF4-FFF2-40B4-BE49-F238E27FC236}">
                  <a16:creationId xmlns:a16="http://schemas.microsoft.com/office/drawing/2014/main" id="{37B50597-517F-A673-2D32-987989C74AE2}"/>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0" name="TextBox 22">
            <a:extLst>
              <a:ext uri="{FF2B5EF4-FFF2-40B4-BE49-F238E27FC236}">
                <a16:creationId xmlns:a16="http://schemas.microsoft.com/office/drawing/2014/main" id="{1F9827E8-C2D8-9A97-D4F3-112C5383D55D}"/>
              </a:ext>
            </a:extLst>
          </p:cNvPr>
          <p:cNvSpPr txBox="1"/>
          <p:nvPr/>
        </p:nvSpPr>
        <p:spPr>
          <a:xfrm>
            <a:off x="7354680" y="3685057"/>
            <a:ext cx="2593034"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Thực tập sinh</a:t>
            </a:r>
          </a:p>
        </p:txBody>
      </p:sp>
      <p:pic>
        <p:nvPicPr>
          <p:cNvPr id="21" name="Picture 20">
            <a:extLst>
              <a:ext uri="{FF2B5EF4-FFF2-40B4-BE49-F238E27FC236}">
                <a16:creationId xmlns:a16="http://schemas.microsoft.com/office/drawing/2014/main" id="{B604B4EA-66C2-CCC3-E065-E9A5E75D8915}"/>
              </a:ext>
            </a:extLst>
          </p:cNvPr>
          <p:cNvPicPr>
            <a:picLocks noChangeAspect="1"/>
          </p:cNvPicPr>
          <p:nvPr/>
        </p:nvPicPr>
        <p:blipFill>
          <a:blip r:embed="rId5"/>
          <a:stretch>
            <a:fillRect/>
          </a:stretch>
        </p:blipFill>
        <p:spPr>
          <a:xfrm>
            <a:off x="7564305" y="1768723"/>
            <a:ext cx="2019704" cy="2019704"/>
          </a:xfrm>
          <a:prstGeom prst="rect">
            <a:avLst/>
          </a:prstGeom>
        </p:spPr>
      </p:pic>
    </p:spTree>
    <p:extLst>
      <p:ext uri="{BB962C8B-B14F-4D97-AF65-F5344CB8AC3E}">
        <p14:creationId xmlns:p14="http://schemas.microsoft.com/office/powerpoint/2010/main" val="426524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D36BE-2B83-FF04-CBC2-AD9C55AD659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812453-BE59-9D95-258A-03F81C123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A3267ECE-6970-ADB4-DD4F-5649864FC191}"/>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6E552348-B6F3-1071-763B-CCB0281ADD5B}"/>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9CE5CEBB-6EDE-B9A9-EBF8-7A541E602121}"/>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73BC8FCD-6AF0-F5C1-A06B-B1E4C6E9A3CC}"/>
              </a:ext>
            </a:extLst>
          </p:cNvPr>
          <p:cNvSpPr txBox="1"/>
          <p:nvPr/>
        </p:nvSpPr>
        <p:spPr>
          <a:xfrm>
            <a:off x="469565" y="108968"/>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E0F0BE87-A886-B9AF-FF95-A4CD9C295B57}"/>
              </a:ext>
            </a:extLst>
          </p:cNvPr>
          <p:cNvSpPr txBox="1"/>
          <p:nvPr/>
        </p:nvSpPr>
        <p:spPr>
          <a:xfrm>
            <a:off x="469565" y="697414"/>
            <a:ext cx="6131015" cy="461665"/>
          </a:xfrm>
          <a:prstGeom prst="rect">
            <a:avLst/>
          </a:prstGeom>
          <a:noFill/>
        </p:spPr>
        <p:txBody>
          <a:bodyPr wrap="square" rtlCol="0">
            <a:spAutoFit/>
          </a:bodyPr>
          <a:lstStyle/>
          <a:p>
            <a:r>
              <a:rPr lang="en-US" sz="2400" b="1"/>
              <a:t>2.4 Thiết kế cơ sở dữ liệu</a:t>
            </a:r>
            <a:endParaRPr lang="en-US" sz="2400" b="1" dirty="0"/>
          </a:p>
        </p:txBody>
      </p:sp>
      <p:pic>
        <p:nvPicPr>
          <p:cNvPr id="3078" name="Picture 6">
            <a:extLst>
              <a:ext uri="{FF2B5EF4-FFF2-40B4-BE49-F238E27FC236}">
                <a16:creationId xmlns:a16="http://schemas.microsoft.com/office/drawing/2014/main" id="{695DAC68-2143-BC12-2EC0-C290B4EF4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236" y="1253813"/>
            <a:ext cx="7912100" cy="467485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1355BFF-828C-8803-59CD-E7075238E010}"/>
              </a:ext>
            </a:extLst>
          </p:cNvPr>
          <p:cNvGrpSpPr/>
          <p:nvPr/>
        </p:nvGrpSpPr>
        <p:grpSpPr>
          <a:xfrm>
            <a:off x="11075094" y="46035"/>
            <a:ext cx="992880" cy="586668"/>
            <a:chOff x="11117427" y="18725"/>
            <a:chExt cx="992880" cy="586668"/>
          </a:xfrm>
        </p:grpSpPr>
        <p:pic>
          <p:nvPicPr>
            <p:cNvPr id="13" name="Picture 12">
              <a:extLst>
                <a:ext uri="{FF2B5EF4-FFF2-40B4-BE49-F238E27FC236}">
                  <a16:creationId xmlns:a16="http://schemas.microsoft.com/office/drawing/2014/main" id="{A97F2107-E748-293C-23FA-B79E44FACA95}"/>
                </a:ext>
              </a:extLst>
            </p:cNvPr>
            <p:cNvPicPr>
              <a:picLocks noChangeAspect="1"/>
            </p:cNvPicPr>
            <p:nvPr/>
          </p:nvPicPr>
          <p:blipFill>
            <a:blip r:embed="rId4"/>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7532A21A-B77D-212F-646C-EAA678A90784}"/>
                </a:ext>
              </a:extLst>
            </p:cNvPr>
            <p:cNvPicPr>
              <a:picLocks noChangeAspect="1"/>
            </p:cNvPicPr>
            <p:nvPr/>
          </p:nvPicPr>
          <p:blipFill>
            <a:blip r:embed="rId4"/>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16BB8D5A-BD32-38DD-FEB8-61E2FF7B6B0F}"/>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3AFD42D9-EBDE-A3DF-376F-C9D0D5B13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6CB61382-056B-EBF7-6FEF-0AD1556BFCCE}"/>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B3979025-ED6F-FE9F-ED7A-3058548B7ED9}"/>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B5553C95-5562-478C-1EEC-5FA7D6D78F1A}"/>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2CABAB73-7241-206E-9024-6AB5F1927C09}"/>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611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C93D3-06D3-316E-6ACD-B9CD6986D7A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45332A-1125-0336-4D10-D2AD59AC4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D628B2C1-2A40-0FF5-DEF1-79E7BCCA1BD3}"/>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4C5D27C2-FDD5-576B-1A77-8221CF00D2B2}"/>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F2841C08-B8E1-3909-3023-CD9D6A144C98}"/>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118E2145-96AD-6FBC-9FBA-203CA09F96B5}"/>
              </a:ext>
            </a:extLst>
          </p:cNvPr>
          <p:cNvSpPr txBox="1"/>
          <p:nvPr/>
        </p:nvSpPr>
        <p:spPr>
          <a:xfrm>
            <a:off x="524182" y="339369"/>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476E3658-5D2A-6F53-D702-F8A8DCF75139}"/>
              </a:ext>
            </a:extLst>
          </p:cNvPr>
          <p:cNvSpPr txBox="1"/>
          <p:nvPr/>
        </p:nvSpPr>
        <p:spPr>
          <a:xfrm>
            <a:off x="540718" y="1042019"/>
            <a:ext cx="6131015" cy="461665"/>
          </a:xfrm>
          <a:prstGeom prst="rect">
            <a:avLst/>
          </a:prstGeom>
          <a:noFill/>
        </p:spPr>
        <p:txBody>
          <a:bodyPr wrap="square" rtlCol="0">
            <a:spAutoFit/>
          </a:bodyPr>
          <a:lstStyle/>
          <a:p>
            <a:r>
              <a:rPr lang="en-US" sz="2400" b="1"/>
              <a:t>3.1 Công nghệ sử dụng</a:t>
            </a:r>
            <a:endParaRPr lang="en-US" sz="2400" b="1" dirty="0"/>
          </a:p>
        </p:txBody>
      </p:sp>
      <p:pic>
        <p:nvPicPr>
          <p:cNvPr id="6" name="Picture 5">
            <a:extLst>
              <a:ext uri="{FF2B5EF4-FFF2-40B4-BE49-F238E27FC236}">
                <a16:creationId xmlns:a16="http://schemas.microsoft.com/office/drawing/2014/main" id="{EB6E417A-85D2-F25D-2CCB-7652AE51A551}"/>
              </a:ext>
            </a:extLst>
          </p:cNvPr>
          <p:cNvPicPr>
            <a:picLocks noChangeAspect="1"/>
          </p:cNvPicPr>
          <p:nvPr/>
        </p:nvPicPr>
        <p:blipFill>
          <a:blip r:embed="rId3"/>
          <a:stretch>
            <a:fillRect/>
          </a:stretch>
        </p:blipFill>
        <p:spPr>
          <a:xfrm>
            <a:off x="4444153" y="1677049"/>
            <a:ext cx="5876441" cy="3213382"/>
          </a:xfrm>
          <a:prstGeom prst="rect">
            <a:avLst/>
          </a:prstGeom>
        </p:spPr>
      </p:pic>
      <p:sp>
        <p:nvSpPr>
          <p:cNvPr id="7" name="TextBox 6">
            <a:extLst>
              <a:ext uri="{FF2B5EF4-FFF2-40B4-BE49-F238E27FC236}">
                <a16:creationId xmlns:a16="http://schemas.microsoft.com/office/drawing/2014/main" id="{93BE0967-1BB5-8B4E-5369-B52212A658C4}"/>
              </a:ext>
            </a:extLst>
          </p:cNvPr>
          <p:cNvSpPr txBox="1"/>
          <p:nvPr/>
        </p:nvSpPr>
        <p:spPr>
          <a:xfrm>
            <a:off x="635715" y="1893214"/>
            <a:ext cx="5033862" cy="169706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400" b="1"/>
              <a:t>Front-end: VueJS</a:t>
            </a:r>
          </a:p>
          <a:p>
            <a:pPr marL="285750" indent="-285750">
              <a:lnSpc>
                <a:spcPct val="150000"/>
              </a:lnSpc>
              <a:buFont typeface="Arial" panose="020B0604020202020204" pitchFamily="34" charset="0"/>
              <a:buChar char="•"/>
            </a:pPr>
            <a:r>
              <a:rPr lang="en-US" sz="2400" b="1"/>
              <a:t>Back-end: Spring Boot</a:t>
            </a:r>
          </a:p>
          <a:p>
            <a:pPr marL="285750" indent="-285750">
              <a:lnSpc>
                <a:spcPct val="150000"/>
              </a:lnSpc>
              <a:buFont typeface="Arial" panose="020B0604020202020204" pitchFamily="34" charset="0"/>
              <a:buChar char="•"/>
            </a:pPr>
            <a:r>
              <a:rPr lang="en-US" sz="2400" b="1"/>
              <a:t>Database: MySQL</a:t>
            </a:r>
          </a:p>
        </p:txBody>
      </p:sp>
      <p:grpSp>
        <p:nvGrpSpPr>
          <p:cNvPr id="9" name="Group 8">
            <a:extLst>
              <a:ext uri="{FF2B5EF4-FFF2-40B4-BE49-F238E27FC236}">
                <a16:creationId xmlns:a16="http://schemas.microsoft.com/office/drawing/2014/main" id="{A2D73A55-9C24-E43F-06D1-5C6A8F4DC24D}"/>
              </a:ext>
            </a:extLst>
          </p:cNvPr>
          <p:cNvGrpSpPr/>
          <p:nvPr/>
        </p:nvGrpSpPr>
        <p:grpSpPr>
          <a:xfrm>
            <a:off x="11075094" y="46035"/>
            <a:ext cx="992880" cy="586668"/>
            <a:chOff x="11117427" y="18725"/>
            <a:chExt cx="992880" cy="586668"/>
          </a:xfrm>
        </p:grpSpPr>
        <p:pic>
          <p:nvPicPr>
            <p:cNvPr id="13" name="Picture 12">
              <a:extLst>
                <a:ext uri="{FF2B5EF4-FFF2-40B4-BE49-F238E27FC236}">
                  <a16:creationId xmlns:a16="http://schemas.microsoft.com/office/drawing/2014/main" id="{ECFAD08B-62AE-9F1C-CA9C-312D685DF41A}"/>
                </a:ext>
              </a:extLst>
            </p:cNvPr>
            <p:cNvPicPr>
              <a:picLocks noChangeAspect="1"/>
            </p:cNvPicPr>
            <p:nvPr/>
          </p:nvPicPr>
          <p:blipFill>
            <a:blip r:embed="rId4"/>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AA94B2A2-64C9-CFBC-659A-909F90F2D758}"/>
                </a:ext>
              </a:extLst>
            </p:cNvPr>
            <p:cNvPicPr>
              <a:picLocks noChangeAspect="1"/>
            </p:cNvPicPr>
            <p:nvPr/>
          </p:nvPicPr>
          <p:blipFill>
            <a:blip r:embed="rId4"/>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41238BEF-0A7A-E015-81E1-5F7773AFF5BF}"/>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09B15910-E62A-E786-FAB7-EB0837A96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47FEB190-156A-4572-B012-5C8966ACA03C}"/>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EF88F4AB-FFCE-B0CF-5EC1-3D327BA7B6AE}"/>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1A84DF53-5917-153F-FA49-CC49EAA46D6A}"/>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1E5BED41-19A7-DC8D-91DC-C1D11DA35F12}"/>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265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824</Words>
  <Application>Microsoft Office PowerPoint</Application>
  <PresentationFormat>Widescreen</PresentationFormat>
  <Paragraphs>133</Paragraphs>
  <Slides>18</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Calibri Light</vt:lpstr>
      <vt:lpstr>DM Sans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Quí Long</dc:creator>
  <cp:lastModifiedBy>Lê Quí Long</cp:lastModifiedBy>
  <cp:revision>12</cp:revision>
  <dcterms:created xsi:type="dcterms:W3CDTF">2024-05-13T07:02:15Z</dcterms:created>
  <dcterms:modified xsi:type="dcterms:W3CDTF">2025-06-01T14:38:47Z</dcterms:modified>
</cp:coreProperties>
</file>